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77" r:id="rId5"/>
  </p:sldMasterIdLst>
  <p:notesMasterIdLst>
    <p:notesMasterId r:id="rId23"/>
  </p:notesMasterIdLst>
  <p:sldIdLst>
    <p:sldId id="273" r:id="rId6"/>
    <p:sldId id="256" r:id="rId7"/>
    <p:sldId id="318" r:id="rId8"/>
    <p:sldId id="257" r:id="rId9"/>
    <p:sldId id="261" r:id="rId10"/>
    <p:sldId id="262" r:id="rId11"/>
    <p:sldId id="283" r:id="rId12"/>
    <p:sldId id="264" r:id="rId13"/>
    <p:sldId id="278" r:id="rId14"/>
    <p:sldId id="279" r:id="rId15"/>
    <p:sldId id="281" r:id="rId16"/>
    <p:sldId id="282" r:id="rId17"/>
    <p:sldId id="284" r:id="rId18"/>
    <p:sldId id="270" r:id="rId19"/>
    <p:sldId id="271" r:id="rId20"/>
    <p:sldId id="277" r:id="rId21"/>
    <p:sldId id="319"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FF00"/>
    <a:srgbClr val="B8A1FF"/>
    <a:srgbClr val="A1521A"/>
    <a:srgbClr val="42909E"/>
    <a:srgbClr val="172061"/>
    <a:srgbClr val="D26D25"/>
    <a:srgbClr val="72A3AE"/>
    <a:srgbClr val="94CBD5"/>
    <a:srgbClr val="9D5217"/>
    <a:srgbClr val="C8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39DFF9-60C0-420E-8DE7-74A9B8EBC081}" v="32" dt="2022-03-23T10:29:54.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56" autoAdjust="0"/>
    <p:restoredTop sz="90528" autoAdjust="0"/>
  </p:normalViewPr>
  <p:slideViewPr>
    <p:cSldViewPr snapToGrid="0">
      <p:cViewPr varScale="1">
        <p:scale>
          <a:sx n="75" d="100"/>
          <a:sy n="75" d="100"/>
        </p:scale>
        <p:origin x="106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5EBEE9-5ED1-47E3-91F3-8E6237564E15}" type="datetimeFigureOut">
              <a:rPr lang="nl-NL" smtClean="0"/>
              <a:t>23-3-2022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9C61E-FA29-48B5-B8E4-AFB31D3E6003}" type="slidenum">
              <a:rPr lang="nl-NL" smtClean="0"/>
              <a:t>‹nr.›</a:t>
            </a:fld>
            <a:endParaRPr lang="nl-NL"/>
          </a:p>
        </p:txBody>
      </p:sp>
    </p:spTree>
    <p:extLst>
      <p:ext uri="{BB962C8B-B14F-4D97-AF65-F5344CB8AC3E}">
        <p14:creationId xmlns:p14="http://schemas.microsoft.com/office/powerpoint/2010/main" val="2148966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ilburg-stadsmonitor.buurtmonitor.n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tilburg-stadsmonitor.buurtmonitor.n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https://tilburg-stadsmonitor.buurtmonitor.nl/</a:t>
            </a:r>
            <a:endParaRPr lang="nl-NL" dirty="0"/>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t>6</a:t>
            </a:fld>
            <a:endParaRPr lang="nl-NL"/>
          </a:p>
        </p:txBody>
      </p:sp>
    </p:spTree>
    <p:extLst>
      <p:ext uri="{BB962C8B-B14F-4D97-AF65-F5344CB8AC3E}">
        <p14:creationId xmlns:p14="http://schemas.microsoft.com/office/powerpoint/2010/main" val="3330455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hlinkClick r:id="rId3"/>
              </a:rPr>
              <a:t>https://tilburg-stadsmonitor.buurtmonitor.nl/</a:t>
            </a:r>
            <a:endParaRPr lang="nl-NL" dirty="0"/>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t>7</a:t>
            </a:fld>
            <a:endParaRPr lang="nl-NL"/>
          </a:p>
        </p:txBody>
      </p:sp>
    </p:spTree>
    <p:extLst>
      <p:ext uri="{BB962C8B-B14F-4D97-AF65-F5344CB8AC3E}">
        <p14:creationId xmlns:p14="http://schemas.microsoft.com/office/powerpoint/2010/main" val="334944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Leefbaarheid is een containerbegrip. We hebben er allemaal wel een gevoel bij.</a:t>
            </a:r>
          </a:p>
          <a:p>
            <a:r>
              <a:rPr lang="nl-NL" sz="1200" kern="1200" dirty="0">
                <a:solidFill>
                  <a:schemeClr val="tx1"/>
                </a:solidFill>
                <a:effectLst/>
                <a:latin typeface="+mn-lt"/>
                <a:ea typeface="+mn-ea"/>
                <a:cs typeface="+mn-cs"/>
              </a:rPr>
              <a:t>Maar is leefbaarheid meetbaar? En hoe meet je nu of een buurt leefbaar is of niet? En voor wie? Vandaag wordt het begrip leefbaarheid besproken, wordt er uitleg gegeven over de elementen en staan we stil bij de objectieve kant én bij de subjectieve, de belevingskant. </a:t>
            </a:r>
          </a:p>
          <a:p>
            <a:endParaRPr lang="nl-NL" dirty="0"/>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t>8</a:t>
            </a:fld>
            <a:endParaRPr lang="nl-NL"/>
          </a:p>
        </p:txBody>
      </p:sp>
    </p:spTree>
    <p:extLst>
      <p:ext uri="{BB962C8B-B14F-4D97-AF65-F5344CB8AC3E}">
        <p14:creationId xmlns:p14="http://schemas.microsoft.com/office/powerpoint/2010/main" val="1774152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noProof="0" dirty="0"/>
              <a:t>Container</a:t>
            </a:r>
            <a:r>
              <a:rPr lang="nl-NL" baseline="0" noProof="0" dirty="0"/>
              <a:t> begrip </a:t>
            </a:r>
          </a:p>
          <a:p>
            <a:endParaRPr lang="nl-NL" noProof="0"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9</a:t>
            </a:fld>
            <a:endParaRPr lang="en-US"/>
          </a:p>
        </p:txBody>
      </p:sp>
    </p:spTree>
    <p:extLst>
      <p:ext uri="{BB962C8B-B14F-4D97-AF65-F5344CB8AC3E}">
        <p14:creationId xmlns:p14="http://schemas.microsoft.com/office/powerpoint/2010/main" val="3413730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noProof="0" dirty="0"/>
          </a:p>
        </p:txBody>
      </p:sp>
      <p:sp>
        <p:nvSpPr>
          <p:cNvPr id="4" name="Slide Number Placeholder 3"/>
          <p:cNvSpPr>
            <a:spLocks noGrp="1"/>
          </p:cNvSpPr>
          <p:nvPr>
            <p:ph type="sldNum" sz="quarter" idx="10"/>
          </p:nvPr>
        </p:nvSpPr>
        <p:spPr/>
        <p:txBody>
          <a:bodyPr/>
          <a:lstStyle/>
          <a:p>
            <a:fld id="{3792D2CF-A01B-4515-8B40-3DC34258267A}" type="slidenum">
              <a:rPr lang="en-US" smtClean="0"/>
              <a:pPr/>
              <a:t>10</a:t>
            </a:fld>
            <a:endParaRPr lang="en-US"/>
          </a:p>
        </p:txBody>
      </p:sp>
    </p:spTree>
    <p:extLst>
      <p:ext uri="{BB962C8B-B14F-4D97-AF65-F5344CB8AC3E}">
        <p14:creationId xmlns:p14="http://schemas.microsoft.com/office/powerpoint/2010/main" val="2609847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Werken aan leefbaarheid doe je samen: bewoners – overheid – maatschappelijke organisaties/bedrijfsleven. Maar hoe gaat dat in de praktijk? Waar lopen al die goedwillende professionals en bewoners tegenaan? Wat verwachten ze eigenlijk van elkaar? En wat hebben ze zelf te bieden?</a:t>
            </a:r>
          </a:p>
          <a:p>
            <a:endParaRPr lang="nl-NL" dirty="0"/>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solidFill>
                  <a:prstClr val="black"/>
                </a:solidFill>
              </a:rPr>
              <a:pPr/>
              <a:t>13</a:t>
            </a:fld>
            <a:endParaRPr lang="nl-NL">
              <a:solidFill>
                <a:prstClr val="black"/>
              </a:solidFill>
            </a:endParaRPr>
          </a:p>
        </p:txBody>
      </p:sp>
    </p:spTree>
    <p:extLst>
      <p:ext uri="{BB962C8B-B14F-4D97-AF65-F5344CB8AC3E}">
        <p14:creationId xmlns:p14="http://schemas.microsoft.com/office/powerpoint/2010/main" val="139975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23-3-2022</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11402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F517C5-8F4E-481E-AD28-B8804FAD124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297238C-94DB-4EE1-89D5-341E65F74457}"/>
              </a:ext>
            </a:extLst>
          </p:cNvPr>
          <p:cNvSpPr>
            <a:spLocks noGrp="1"/>
          </p:cNvSpPr>
          <p:nvPr>
            <p:ph type="dt" sz="half" idx="10"/>
          </p:nvPr>
        </p:nvSpPr>
        <p:spPr/>
        <p:txBody>
          <a:bodyPr/>
          <a:lstStyle/>
          <a:p>
            <a:fld id="{AA849BE4-8150-4B5C-B350-49695E6DC3AF}" type="datetimeFigureOut">
              <a:rPr lang="nl-NL" smtClean="0"/>
              <a:t>23-3-2022</a:t>
            </a:fld>
            <a:endParaRPr lang="nl-NL"/>
          </a:p>
        </p:txBody>
      </p:sp>
      <p:sp>
        <p:nvSpPr>
          <p:cNvPr id="4" name="Tijdelijke aanduiding voor voettekst 3">
            <a:extLst>
              <a:ext uri="{FF2B5EF4-FFF2-40B4-BE49-F238E27FC236}">
                <a16:creationId xmlns:a16="http://schemas.microsoft.com/office/drawing/2014/main" id="{AD5D70B3-F599-46D4-8EB1-32F64A6BAF3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DD17500-6077-4B3C-8A09-1EF8525CE46C}"/>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201268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0C758E10-351A-4D5E-B860-DCE5FF23A5E9}"/>
              </a:ext>
            </a:extLst>
          </p:cNvPr>
          <p:cNvSpPr>
            <a:spLocks noGrp="1"/>
          </p:cNvSpPr>
          <p:nvPr>
            <p:ph type="dt" sz="half" idx="10"/>
          </p:nvPr>
        </p:nvSpPr>
        <p:spPr/>
        <p:txBody>
          <a:bodyPr/>
          <a:lstStyle/>
          <a:p>
            <a:fld id="{AA849BE4-8150-4B5C-B350-49695E6DC3AF}" type="datetimeFigureOut">
              <a:rPr lang="nl-NL" smtClean="0"/>
              <a:t>23-3-2022</a:t>
            </a:fld>
            <a:endParaRPr lang="nl-NL"/>
          </a:p>
        </p:txBody>
      </p:sp>
      <p:sp>
        <p:nvSpPr>
          <p:cNvPr id="3" name="Tijdelijke aanduiding voor voettekst 2">
            <a:extLst>
              <a:ext uri="{FF2B5EF4-FFF2-40B4-BE49-F238E27FC236}">
                <a16:creationId xmlns:a16="http://schemas.microsoft.com/office/drawing/2014/main" id="{E85B1713-8266-43E4-AA3D-D7AFEDF50F7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94376F3-AEF1-48F6-AD01-426A73C15D6E}"/>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3098090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9ADAC-08D2-4642-A113-FACA5C777C3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E7C9EEE-717F-4941-BB07-0536854DCE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997B907-848A-4412-8188-CB596629F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7EFD6DB-8DAE-4BF3-AD4B-B09266BA6DD6}"/>
              </a:ext>
            </a:extLst>
          </p:cNvPr>
          <p:cNvSpPr>
            <a:spLocks noGrp="1"/>
          </p:cNvSpPr>
          <p:nvPr>
            <p:ph type="dt" sz="half" idx="10"/>
          </p:nvPr>
        </p:nvSpPr>
        <p:spPr/>
        <p:txBody>
          <a:bodyPr/>
          <a:lstStyle/>
          <a:p>
            <a:fld id="{AA849BE4-8150-4B5C-B350-49695E6DC3AF}" type="datetimeFigureOut">
              <a:rPr lang="nl-NL" smtClean="0"/>
              <a:t>23-3-2022</a:t>
            </a:fld>
            <a:endParaRPr lang="nl-NL"/>
          </a:p>
        </p:txBody>
      </p:sp>
      <p:sp>
        <p:nvSpPr>
          <p:cNvPr id="6" name="Tijdelijke aanduiding voor voettekst 5">
            <a:extLst>
              <a:ext uri="{FF2B5EF4-FFF2-40B4-BE49-F238E27FC236}">
                <a16:creationId xmlns:a16="http://schemas.microsoft.com/office/drawing/2014/main" id="{71652044-7946-4C59-AA36-9448051655A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AC0A9E0-50D1-4ED5-9DF0-DAD2A42B2C85}"/>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896310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C999ED-3313-44D4-BD53-DAC8A630DC5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5F665B4-C8EF-48AF-A55C-3866D6F9DB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9D5D79E-CAC7-4956-B4B5-225BCB942C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1BF2DB8-55EE-4631-A380-F451169F58B9}"/>
              </a:ext>
            </a:extLst>
          </p:cNvPr>
          <p:cNvSpPr>
            <a:spLocks noGrp="1"/>
          </p:cNvSpPr>
          <p:nvPr>
            <p:ph type="dt" sz="half" idx="10"/>
          </p:nvPr>
        </p:nvSpPr>
        <p:spPr/>
        <p:txBody>
          <a:bodyPr/>
          <a:lstStyle/>
          <a:p>
            <a:fld id="{AA849BE4-8150-4B5C-B350-49695E6DC3AF}" type="datetimeFigureOut">
              <a:rPr lang="nl-NL" smtClean="0"/>
              <a:t>23-3-2022</a:t>
            </a:fld>
            <a:endParaRPr lang="nl-NL"/>
          </a:p>
        </p:txBody>
      </p:sp>
      <p:sp>
        <p:nvSpPr>
          <p:cNvPr id="6" name="Tijdelijke aanduiding voor voettekst 5">
            <a:extLst>
              <a:ext uri="{FF2B5EF4-FFF2-40B4-BE49-F238E27FC236}">
                <a16:creationId xmlns:a16="http://schemas.microsoft.com/office/drawing/2014/main" id="{FE3BFEA6-4569-4143-AB1F-F399B2C5F34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99E87D1-EAF9-4449-B985-25ED6AA64608}"/>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38737495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B64B6F-DAF3-44F1-BBA7-55C9AE6E0826}"/>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BEB3636-5FE8-41B9-BD96-A9B09873711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0A75EAA-CD87-4F7F-9D10-A3F68EC382EB}"/>
              </a:ext>
            </a:extLst>
          </p:cNvPr>
          <p:cNvSpPr>
            <a:spLocks noGrp="1"/>
          </p:cNvSpPr>
          <p:nvPr>
            <p:ph type="dt" sz="half" idx="10"/>
          </p:nvPr>
        </p:nvSpPr>
        <p:spPr/>
        <p:txBody>
          <a:bodyPr/>
          <a:lstStyle/>
          <a:p>
            <a:fld id="{AA849BE4-8150-4B5C-B350-49695E6DC3AF}" type="datetimeFigureOut">
              <a:rPr lang="nl-NL" smtClean="0"/>
              <a:t>23-3-2022</a:t>
            </a:fld>
            <a:endParaRPr lang="nl-NL"/>
          </a:p>
        </p:txBody>
      </p:sp>
      <p:sp>
        <p:nvSpPr>
          <p:cNvPr id="5" name="Tijdelijke aanduiding voor voettekst 4">
            <a:extLst>
              <a:ext uri="{FF2B5EF4-FFF2-40B4-BE49-F238E27FC236}">
                <a16:creationId xmlns:a16="http://schemas.microsoft.com/office/drawing/2014/main" id="{A8DDB38A-7FC8-45DC-9466-14B4C33CC49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A8A7CF0-2C0B-44BD-A0F0-859251AAA830}"/>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40155746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0DE6765C-E461-4E26-809A-0480AD696AC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F067D86-E9D3-4400-A976-78593775810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63589FF-2F34-44C3-A672-73A2FE982553}"/>
              </a:ext>
            </a:extLst>
          </p:cNvPr>
          <p:cNvSpPr>
            <a:spLocks noGrp="1"/>
          </p:cNvSpPr>
          <p:nvPr>
            <p:ph type="dt" sz="half" idx="10"/>
          </p:nvPr>
        </p:nvSpPr>
        <p:spPr/>
        <p:txBody>
          <a:bodyPr/>
          <a:lstStyle/>
          <a:p>
            <a:fld id="{AA849BE4-8150-4B5C-B350-49695E6DC3AF}" type="datetimeFigureOut">
              <a:rPr lang="nl-NL" smtClean="0"/>
              <a:t>23-3-2022</a:t>
            </a:fld>
            <a:endParaRPr lang="nl-NL"/>
          </a:p>
        </p:txBody>
      </p:sp>
      <p:sp>
        <p:nvSpPr>
          <p:cNvPr id="5" name="Tijdelijke aanduiding voor voettekst 4">
            <a:extLst>
              <a:ext uri="{FF2B5EF4-FFF2-40B4-BE49-F238E27FC236}">
                <a16:creationId xmlns:a16="http://schemas.microsoft.com/office/drawing/2014/main" id="{C517837D-61A8-4FC7-8175-C5EAF2F8A3A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0D5365-1D8A-4B72-A7FC-15AD77650CF2}"/>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30928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23-3-2022</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413773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23-3-2022</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739168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23-3-2022</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37182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E177D4-EE84-4C90-BD68-2CD7B4E46F9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9B1F18C-3DA8-4478-ACD1-7E0DE0C564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EA08416-A6BC-417F-B170-DCC30CE3D5F1}"/>
              </a:ext>
            </a:extLst>
          </p:cNvPr>
          <p:cNvSpPr>
            <a:spLocks noGrp="1"/>
          </p:cNvSpPr>
          <p:nvPr>
            <p:ph type="dt" sz="half" idx="10"/>
          </p:nvPr>
        </p:nvSpPr>
        <p:spPr/>
        <p:txBody>
          <a:bodyPr/>
          <a:lstStyle/>
          <a:p>
            <a:fld id="{AA849BE4-8150-4B5C-B350-49695E6DC3AF}" type="datetimeFigureOut">
              <a:rPr lang="nl-NL" smtClean="0"/>
              <a:t>23-3-2022</a:t>
            </a:fld>
            <a:endParaRPr lang="nl-NL"/>
          </a:p>
        </p:txBody>
      </p:sp>
      <p:sp>
        <p:nvSpPr>
          <p:cNvPr id="5" name="Tijdelijke aanduiding voor voettekst 4">
            <a:extLst>
              <a:ext uri="{FF2B5EF4-FFF2-40B4-BE49-F238E27FC236}">
                <a16:creationId xmlns:a16="http://schemas.microsoft.com/office/drawing/2014/main" id="{5E64A811-8D3F-4370-A41F-BD1B0FB43F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729A954-A09E-4352-8495-9F7FB19269EC}"/>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660772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BA8983-4614-41BE-89AF-63523C6F618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D321D42-5105-4333-BE18-82A5DA6B3FC0}"/>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ECA1699-D6BA-4F9A-89D8-A1DD9EDB2F29}"/>
              </a:ext>
            </a:extLst>
          </p:cNvPr>
          <p:cNvSpPr>
            <a:spLocks noGrp="1"/>
          </p:cNvSpPr>
          <p:nvPr>
            <p:ph type="dt" sz="half" idx="10"/>
          </p:nvPr>
        </p:nvSpPr>
        <p:spPr/>
        <p:txBody>
          <a:bodyPr/>
          <a:lstStyle/>
          <a:p>
            <a:fld id="{AA849BE4-8150-4B5C-B350-49695E6DC3AF}" type="datetimeFigureOut">
              <a:rPr lang="nl-NL" smtClean="0"/>
              <a:t>23-3-2022</a:t>
            </a:fld>
            <a:endParaRPr lang="nl-NL"/>
          </a:p>
        </p:txBody>
      </p:sp>
      <p:sp>
        <p:nvSpPr>
          <p:cNvPr id="5" name="Tijdelijke aanduiding voor voettekst 4">
            <a:extLst>
              <a:ext uri="{FF2B5EF4-FFF2-40B4-BE49-F238E27FC236}">
                <a16:creationId xmlns:a16="http://schemas.microsoft.com/office/drawing/2014/main" id="{24221984-7732-4023-82B3-96F21BAE815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BEFB037-56D7-4505-96EA-A47C0BE49BE7}"/>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83943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B22DA-5169-4AC8-A2EC-2BD778A02D6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099D8C7D-B5CC-4D4D-94B7-9FC3E420F2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160E10F-7581-4128-98BC-A2581C4B2153}"/>
              </a:ext>
            </a:extLst>
          </p:cNvPr>
          <p:cNvSpPr>
            <a:spLocks noGrp="1"/>
          </p:cNvSpPr>
          <p:nvPr>
            <p:ph type="dt" sz="half" idx="10"/>
          </p:nvPr>
        </p:nvSpPr>
        <p:spPr/>
        <p:txBody>
          <a:bodyPr/>
          <a:lstStyle/>
          <a:p>
            <a:fld id="{AA849BE4-8150-4B5C-B350-49695E6DC3AF}" type="datetimeFigureOut">
              <a:rPr lang="nl-NL" smtClean="0"/>
              <a:t>23-3-2022</a:t>
            </a:fld>
            <a:endParaRPr lang="nl-NL"/>
          </a:p>
        </p:txBody>
      </p:sp>
      <p:sp>
        <p:nvSpPr>
          <p:cNvPr id="5" name="Tijdelijke aanduiding voor voettekst 4">
            <a:extLst>
              <a:ext uri="{FF2B5EF4-FFF2-40B4-BE49-F238E27FC236}">
                <a16:creationId xmlns:a16="http://schemas.microsoft.com/office/drawing/2014/main" id="{A8C31962-AC35-4B43-BE51-5C666B3F2F6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EF350E9-D46D-47A2-AB8A-C2085FD5EA27}"/>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3518677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0E5D0B-2FBB-410D-A476-988DA6E12F1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B929C77-539F-4A13-9990-8DA71052293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34E9D67F-DF4B-42E9-8C0F-F7340826F323}"/>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AA6C484-8AB6-494A-B61A-E603D7328392}"/>
              </a:ext>
            </a:extLst>
          </p:cNvPr>
          <p:cNvSpPr>
            <a:spLocks noGrp="1"/>
          </p:cNvSpPr>
          <p:nvPr>
            <p:ph type="dt" sz="half" idx="10"/>
          </p:nvPr>
        </p:nvSpPr>
        <p:spPr/>
        <p:txBody>
          <a:bodyPr/>
          <a:lstStyle/>
          <a:p>
            <a:fld id="{AA849BE4-8150-4B5C-B350-49695E6DC3AF}" type="datetimeFigureOut">
              <a:rPr lang="nl-NL" smtClean="0"/>
              <a:t>23-3-2022</a:t>
            </a:fld>
            <a:endParaRPr lang="nl-NL"/>
          </a:p>
        </p:txBody>
      </p:sp>
      <p:sp>
        <p:nvSpPr>
          <p:cNvPr id="6" name="Tijdelijke aanduiding voor voettekst 5">
            <a:extLst>
              <a:ext uri="{FF2B5EF4-FFF2-40B4-BE49-F238E27FC236}">
                <a16:creationId xmlns:a16="http://schemas.microsoft.com/office/drawing/2014/main" id="{8AC8C9B3-ED26-4817-A170-CA5D188E390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ADD5B14-6CEA-40D9-BCA3-54D495BFC8A4}"/>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612577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2BB5C2-9FA2-49D2-9763-088B4D45A242}"/>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1BD803C-21AB-41D0-9F5E-BBC103847B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BB00A2E-757B-471C-9A50-846B718AF50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5DA5EC3-D859-4195-9DC3-5D904882D9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323DBD04-7540-4CD6-9784-F1E5B03DFF2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F0FB006-B174-4576-86A2-9113B67E4B95}"/>
              </a:ext>
            </a:extLst>
          </p:cNvPr>
          <p:cNvSpPr>
            <a:spLocks noGrp="1"/>
          </p:cNvSpPr>
          <p:nvPr>
            <p:ph type="dt" sz="half" idx="10"/>
          </p:nvPr>
        </p:nvSpPr>
        <p:spPr/>
        <p:txBody>
          <a:bodyPr/>
          <a:lstStyle/>
          <a:p>
            <a:fld id="{AA849BE4-8150-4B5C-B350-49695E6DC3AF}" type="datetimeFigureOut">
              <a:rPr lang="nl-NL" smtClean="0"/>
              <a:t>23-3-2022</a:t>
            </a:fld>
            <a:endParaRPr lang="nl-NL"/>
          </a:p>
        </p:txBody>
      </p:sp>
      <p:sp>
        <p:nvSpPr>
          <p:cNvPr id="8" name="Tijdelijke aanduiding voor voettekst 7">
            <a:extLst>
              <a:ext uri="{FF2B5EF4-FFF2-40B4-BE49-F238E27FC236}">
                <a16:creationId xmlns:a16="http://schemas.microsoft.com/office/drawing/2014/main" id="{C779C61B-FB26-45E9-A889-615B7073C7F8}"/>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0EFF803-53A6-494D-ABC0-79EBDC2E3D4E}"/>
              </a:ext>
            </a:extLst>
          </p:cNvPr>
          <p:cNvSpPr>
            <a:spLocks noGrp="1"/>
          </p:cNvSpPr>
          <p:nvPr>
            <p:ph type="sldNum" sz="quarter" idx="12"/>
          </p:nvPr>
        </p:nvSpPr>
        <p:spPr/>
        <p:txBody>
          <a:bodyPr/>
          <a:lstStyle/>
          <a:p>
            <a:fld id="{670FF9E1-8BEE-470D-8013-AB106C3E79CB}" type="slidenum">
              <a:rPr lang="nl-NL" smtClean="0"/>
              <a:t>‹nr.›</a:t>
            </a:fld>
            <a:endParaRPr lang="nl-NL"/>
          </a:p>
        </p:txBody>
      </p:sp>
    </p:spTree>
    <p:extLst>
      <p:ext uri="{BB962C8B-B14F-4D97-AF65-F5344CB8AC3E}">
        <p14:creationId xmlns:p14="http://schemas.microsoft.com/office/powerpoint/2010/main" val="34216843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23-3-2022</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709978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EE562DE-2D6E-4CC4-8E9C-442192EF48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726D4FB-8957-4840-8D29-45066E2CA1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151CF3A-BF82-4F9E-95AE-BA35659D86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49BE4-8150-4B5C-B350-49695E6DC3AF}" type="datetimeFigureOut">
              <a:rPr lang="nl-NL" smtClean="0"/>
              <a:t>23-3-2022</a:t>
            </a:fld>
            <a:endParaRPr lang="nl-NL"/>
          </a:p>
        </p:txBody>
      </p:sp>
      <p:sp>
        <p:nvSpPr>
          <p:cNvPr id="5" name="Tijdelijke aanduiding voor voettekst 4">
            <a:extLst>
              <a:ext uri="{FF2B5EF4-FFF2-40B4-BE49-F238E27FC236}">
                <a16:creationId xmlns:a16="http://schemas.microsoft.com/office/drawing/2014/main" id="{E561653E-BD5D-4A28-917D-5E39E79034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FFFEEA7-9DF0-4E75-844F-69ACBA0246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FF9E1-8BEE-470D-8013-AB106C3E79CB}" type="slidenum">
              <a:rPr lang="nl-NL" smtClean="0"/>
              <a:t>‹nr.›</a:t>
            </a:fld>
            <a:endParaRPr lang="nl-NL"/>
          </a:p>
        </p:txBody>
      </p:sp>
    </p:spTree>
    <p:extLst>
      <p:ext uri="{BB962C8B-B14F-4D97-AF65-F5344CB8AC3E}">
        <p14:creationId xmlns:p14="http://schemas.microsoft.com/office/powerpoint/2010/main" val="261610100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www.leefbaarometer.nl/"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leefbarometer.nl/" TargetMode="External"/><Relationship Id="rId7"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hyperlink" Target="http://www.buurtmonitor.nl/" TargetMode="External"/><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leefbarometer.nl/" TargetMode="External"/><Relationship Id="rId7"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hyperlink" Target="http://www.buurtmonitor.nl/" TargetMode="Externa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gebouw, buiten, markt&#10;&#10;Automatisch gegenereerde beschrijving">
            <a:extLst>
              <a:ext uri="{FF2B5EF4-FFF2-40B4-BE49-F238E27FC236}">
                <a16:creationId xmlns:a16="http://schemas.microsoft.com/office/drawing/2014/main" id="{A0C22AD8-87B6-4CDF-82EB-0992FFD8B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8" cy="6857999"/>
          </a:xfrm>
          <a:prstGeom prst="rect">
            <a:avLst/>
          </a:prstGeom>
        </p:spPr>
      </p:pic>
      <p:pic>
        <p:nvPicPr>
          <p:cNvPr id="3" name="Afbeelding 2">
            <a:extLst>
              <a:ext uri="{FF2B5EF4-FFF2-40B4-BE49-F238E27FC236}">
                <a16:creationId xmlns:a16="http://schemas.microsoft.com/office/drawing/2014/main" id="{16D10407-8E79-4FC3-A760-2BB2332545A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348900" y="-2"/>
            <a:ext cx="4843098" cy="6857999"/>
          </a:xfrm>
          <a:prstGeom prst="rect">
            <a:avLst/>
          </a:prstGeom>
        </p:spPr>
      </p:pic>
    </p:spTree>
    <p:extLst>
      <p:ext uri="{BB962C8B-B14F-4D97-AF65-F5344CB8AC3E}">
        <p14:creationId xmlns:p14="http://schemas.microsoft.com/office/powerpoint/2010/main" val="1263045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nl-NL" dirty="0"/>
              <a:t>Leefbaarheid</a:t>
            </a:r>
          </a:p>
        </p:txBody>
      </p:sp>
      <p:sp>
        <p:nvSpPr>
          <p:cNvPr id="3" name="Rectangle 2"/>
          <p:cNvSpPr>
            <a:spLocks noGrp="1"/>
          </p:cNvSpPr>
          <p:nvPr>
            <p:ph idx="1"/>
          </p:nvPr>
        </p:nvSpPr>
        <p:spPr/>
        <p:txBody>
          <a:bodyPr/>
          <a:lstStyle/>
          <a:p>
            <a:endParaRPr lang="nl-NL" dirty="0"/>
          </a:p>
          <a:p>
            <a:pPr lvl="1"/>
            <a:endParaRPr lang="nl-NL" dirty="0"/>
          </a:p>
        </p:txBody>
      </p:sp>
      <p:sp>
        <p:nvSpPr>
          <p:cNvPr id="4" name="Rechthoek 3"/>
          <p:cNvSpPr/>
          <p:nvPr/>
        </p:nvSpPr>
        <p:spPr>
          <a:xfrm>
            <a:off x="2639616" y="1196752"/>
            <a:ext cx="9247584" cy="5016758"/>
          </a:xfrm>
          <a:prstGeom prst="rect">
            <a:avLst/>
          </a:prstGeom>
        </p:spPr>
        <p:txBody>
          <a:bodyPr wrap="square">
            <a:spAutoFit/>
          </a:bodyPr>
          <a:lstStyle/>
          <a:p>
            <a:r>
              <a:rPr lang="nl-NL" sz="2000" u="sng" dirty="0"/>
              <a:t>Wat zijn leefbare wijken?</a:t>
            </a:r>
          </a:p>
          <a:p>
            <a:r>
              <a:rPr lang="nl-NL" sz="2000" dirty="0"/>
              <a:t>Leefbare wijken of leefbaarheid heeft te maken met de directe woon- en leefomgeving van bewoners. In een leefbare buurt willen mensen graag wonen; zij voelen zich er thuis. Er zijn goede voorzieningen; kinderen spelen veilig buiten; het is er schoon, groen en veilig, ook 's avonds. Er zal altijd geïnvesteerd worden in de verbetering van de fysieke en sociale kwaliteit van de woon- en leefomgeving. </a:t>
            </a:r>
          </a:p>
          <a:p>
            <a:endParaRPr lang="nl-NL" sz="2000" dirty="0"/>
          </a:p>
          <a:p>
            <a:endParaRPr lang="nl-NL" sz="2000" dirty="0"/>
          </a:p>
          <a:p>
            <a:r>
              <a:rPr lang="nl-NL" sz="2000" u="sng" dirty="0"/>
              <a:t>Fysieke leefbaarheid</a:t>
            </a:r>
          </a:p>
          <a:p>
            <a:r>
              <a:rPr lang="nl-NL" sz="2000" dirty="0"/>
              <a:t>Fysieke leefbaarheid gaat om de tastbare zaken in een buurt, zoals de bestrating, het groen, bankjes, speelvoorzieningen, woningen en de openbare verlichting. </a:t>
            </a:r>
          </a:p>
          <a:p>
            <a:endParaRPr lang="nl-NL" sz="2000" dirty="0"/>
          </a:p>
          <a:p>
            <a:r>
              <a:rPr lang="nl-NL" sz="2000" u="sng" dirty="0"/>
              <a:t>Sociale leefbaarheid</a:t>
            </a:r>
          </a:p>
          <a:p>
            <a:r>
              <a:rPr lang="nl-NL" sz="2000" dirty="0"/>
              <a:t>Sociale leefbaarheid is moeilijker grijpbaar. Het gaat hier om sociale samenhang, betrokkenheid, eigen verantwoordelijkheid, bevolkingssamenstelling en zelfredzaamheid van bewoners. </a:t>
            </a:r>
          </a:p>
        </p:txBody>
      </p:sp>
    </p:spTree>
    <p:extLst>
      <p:ext uri="{BB962C8B-B14F-4D97-AF65-F5344CB8AC3E}">
        <p14:creationId xmlns:p14="http://schemas.microsoft.com/office/powerpoint/2010/main" val="183520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Leefbaarheid meten</a:t>
            </a:r>
          </a:p>
        </p:txBody>
      </p:sp>
      <p:sp>
        <p:nvSpPr>
          <p:cNvPr id="3" name="Tijdelijke aanduiding voor inhoud 2"/>
          <p:cNvSpPr>
            <a:spLocks noGrp="1"/>
          </p:cNvSpPr>
          <p:nvPr>
            <p:ph idx="1"/>
          </p:nvPr>
        </p:nvSpPr>
        <p:spPr>
          <a:xfrm>
            <a:off x="2639616" y="1464767"/>
            <a:ext cx="8942784" cy="4929411"/>
          </a:xfrm>
        </p:spPr>
        <p:txBody>
          <a:bodyPr>
            <a:normAutofit/>
          </a:bodyPr>
          <a:lstStyle/>
          <a:p>
            <a:r>
              <a:rPr lang="nl-NL" dirty="0"/>
              <a:t>Is leefbaarheid meetbaar?</a:t>
            </a:r>
          </a:p>
          <a:p>
            <a:r>
              <a:rPr lang="nl-NL" dirty="0"/>
              <a:t>Hoe zou je het kunnen meten?</a:t>
            </a:r>
          </a:p>
          <a:p>
            <a:r>
              <a:rPr lang="nl-NL" dirty="0"/>
              <a:t>Wat is belangrijk om op te letten?</a:t>
            </a:r>
          </a:p>
          <a:p>
            <a:endParaRPr lang="nl-NL" dirty="0"/>
          </a:p>
          <a:p>
            <a:r>
              <a:rPr lang="nl-NL" dirty="0"/>
              <a:t>Hoe maken we onderscheid tussen objectieve en subjectieve leefbaarheid? </a:t>
            </a:r>
          </a:p>
          <a:p>
            <a:endParaRPr lang="nl-NL" dirty="0"/>
          </a:p>
          <a:p>
            <a:r>
              <a:rPr lang="nl-NL" dirty="0"/>
              <a:t>Wat betekent leefbaarheid voor jou?</a:t>
            </a:r>
          </a:p>
          <a:p>
            <a:r>
              <a:rPr lang="nl-NL" dirty="0"/>
              <a:t>Welke elementen maken jouw buurt leefbaar?       </a:t>
            </a:r>
            <a:br>
              <a:rPr lang="nl-NL" dirty="0"/>
            </a:br>
            <a:r>
              <a:rPr lang="nl-NL" dirty="0"/>
              <a:t>(of juist niet!)</a:t>
            </a:r>
          </a:p>
        </p:txBody>
      </p:sp>
    </p:spTree>
    <p:extLst>
      <p:ext uri="{BB962C8B-B14F-4D97-AF65-F5344CB8AC3E}">
        <p14:creationId xmlns:p14="http://schemas.microsoft.com/office/powerpoint/2010/main" val="206056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Leefbaarometer</a:t>
            </a:r>
            <a:r>
              <a:rPr lang="nl-NL" dirty="0"/>
              <a:t>	</a:t>
            </a:r>
          </a:p>
        </p:txBody>
      </p:sp>
      <p:sp>
        <p:nvSpPr>
          <p:cNvPr id="3" name="Tijdelijke aanduiding voor inhoud 2"/>
          <p:cNvSpPr>
            <a:spLocks noGrp="1"/>
          </p:cNvSpPr>
          <p:nvPr>
            <p:ph idx="1"/>
          </p:nvPr>
        </p:nvSpPr>
        <p:spPr>
          <a:xfrm>
            <a:off x="2653408" y="1780078"/>
            <a:ext cx="8846773" cy="4226584"/>
          </a:xfrm>
        </p:spPr>
        <p:txBody>
          <a:bodyPr>
            <a:normAutofit/>
          </a:bodyPr>
          <a:lstStyle/>
          <a:p>
            <a:pPr marL="0" indent="0">
              <a:buNone/>
            </a:pPr>
            <a:r>
              <a:rPr lang="nl-NL" dirty="0">
                <a:hlinkClick r:id="rId2"/>
              </a:rPr>
              <a:t>http://www.leefbaarometer.nl/</a:t>
            </a:r>
            <a:endParaRPr lang="nl-NL" dirty="0"/>
          </a:p>
          <a:p>
            <a:pPr marL="0" indent="0">
              <a:buNone/>
            </a:pPr>
            <a:endParaRPr lang="nl-NL" dirty="0"/>
          </a:p>
          <a:p>
            <a:pPr marL="0" indent="0">
              <a:buNone/>
            </a:pPr>
            <a:r>
              <a:rPr lang="nl-NL" dirty="0"/>
              <a:t>De </a:t>
            </a:r>
            <a:r>
              <a:rPr lang="nl-NL" dirty="0" err="1"/>
              <a:t>Leefbaarometer</a:t>
            </a:r>
            <a:r>
              <a:rPr lang="nl-NL" dirty="0"/>
              <a:t> geeft online informatie over de leefbaarheid in alle buurten en wijken. Het geeft de situatie in de wijk weer, maar ook ontwikkelingen en achtergronden van de buurt.</a:t>
            </a:r>
          </a:p>
          <a:p>
            <a:pPr marL="0" indent="0">
              <a:buNone/>
            </a:pPr>
            <a:endParaRPr lang="nl-NL" dirty="0"/>
          </a:p>
          <a:p>
            <a:pPr marL="0" indent="0">
              <a:buNone/>
            </a:pPr>
            <a:r>
              <a:rPr lang="nl-NL" dirty="0"/>
              <a:t>Ga naar de website en kijk of je informatie kan vinden over jouw wijk of buurt. </a:t>
            </a:r>
          </a:p>
        </p:txBody>
      </p:sp>
    </p:spTree>
    <p:extLst>
      <p:ext uri="{BB962C8B-B14F-4D97-AF65-F5344CB8AC3E}">
        <p14:creationId xmlns:p14="http://schemas.microsoft.com/office/powerpoint/2010/main" val="3858200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3579937" y="424206"/>
            <a:ext cx="7431359" cy="6028441"/>
          </a:xfrm>
          <a:prstGeom prst="rect">
            <a:avLst/>
          </a:prstGeom>
        </p:spPr>
      </p:pic>
    </p:spTree>
    <p:extLst>
      <p:ext uri="{BB962C8B-B14F-4D97-AF65-F5344CB8AC3E}">
        <p14:creationId xmlns:p14="http://schemas.microsoft.com/office/powerpoint/2010/main" val="904616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Een wijkschouw maken</a:t>
            </a:r>
          </a:p>
        </p:txBody>
      </p:sp>
      <p:sp>
        <p:nvSpPr>
          <p:cNvPr id="3" name="Tijdelijke aanduiding voor inhoud 2"/>
          <p:cNvSpPr>
            <a:spLocks noGrp="1"/>
          </p:cNvSpPr>
          <p:nvPr>
            <p:ph idx="1"/>
          </p:nvPr>
        </p:nvSpPr>
        <p:spPr>
          <a:xfrm>
            <a:off x="2639616" y="1638188"/>
            <a:ext cx="9183104" cy="1956350"/>
          </a:xfrm>
        </p:spPr>
        <p:txBody>
          <a:bodyPr/>
          <a:lstStyle/>
          <a:p>
            <a:r>
              <a:rPr lang="nl-NL" dirty="0"/>
              <a:t>Wat is een wijkschouw? </a:t>
            </a:r>
          </a:p>
          <a:p>
            <a:r>
              <a:rPr lang="nl-NL" dirty="0"/>
              <a:t>Wat kan je met een wijkschouw? </a:t>
            </a:r>
          </a:p>
          <a:p>
            <a:r>
              <a:rPr lang="nl-NL" dirty="0"/>
              <a:t>Wat is er belangrijk bij het doen van een wijkschouw? </a:t>
            </a:r>
          </a:p>
        </p:txBody>
      </p:sp>
      <p:pic>
        <p:nvPicPr>
          <p:cNvPr id="4" name="Afbeelding 3"/>
          <p:cNvPicPr>
            <a:picLocks noChangeAspect="1"/>
          </p:cNvPicPr>
          <p:nvPr/>
        </p:nvPicPr>
        <p:blipFill>
          <a:blip r:embed="rId2"/>
          <a:stretch>
            <a:fillRect/>
          </a:stretch>
        </p:blipFill>
        <p:spPr>
          <a:xfrm>
            <a:off x="7900822" y="3894083"/>
            <a:ext cx="3408531" cy="2181460"/>
          </a:xfrm>
          <a:prstGeom prst="rect">
            <a:avLst/>
          </a:prstGeom>
        </p:spPr>
      </p:pic>
    </p:spTree>
    <p:extLst>
      <p:ext uri="{BB962C8B-B14F-4D97-AF65-F5344CB8AC3E}">
        <p14:creationId xmlns:p14="http://schemas.microsoft.com/office/powerpoint/2010/main" val="640855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schouwboekje</a:t>
            </a:r>
          </a:p>
        </p:txBody>
      </p:sp>
      <p:sp>
        <p:nvSpPr>
          <p:cNvPr id="3" name="Tijdelijke aanduiding voor inhoud 2"/>
          <p:cNvSpPr>
            <a:spLocks noGrp="1"/>
          </p:cNvSpPr>
          <p:nvPr>
            <p:ph idx="1"/>
          </p:nvPr>
        </p:nvSpPr>
        <p:spPr>
          <a:xfrm>
            <a:off x="2653408" y="1543594"/>
            <a:ext cx="8846773" cy="4147758"/>
          </a:xfrm>
        </p:spPr>
        <p:txBody>
          <a:bodyPr>
            <a:normAutofit/>
          </a:bodyPr>
          <a:lstStyle/>
          <a:p>
            <a:r>
              <a:rPr lang="nl-NL" dirty="0"/>
              <a:t>Om objectief te blijven zijn er maatstaven ontwikkeld</a:t>
            </a:r>
          </a:p>
          <a:p>
            <a:r>
              <a:rPr lang="nl-NL" dirty="0"/>
              <a:t>Gemeenten gebruiken maatstaven om onderhoud van wijken te plannen </a:t>
            </a:r>
          </a:p>
          <a:p>
            <a:r>
              <a:rPr lang="nl-NL" dirty="0"/>
              <a:t>Er wordt naar vaste punten gekeken</a:t>
            </a:r>
          </a:p>
          <a:p>
            <a:r>
              <a:rPr lang="nl-NL" dirty="0"/>
              <a:t>Wij gaan aan de slag met het ‘Schouwboekje’</a:t>
            </a:r>
          </a:p>
          <a:p>
            <a:endParaRPr lang="nl-NL" dirty="0"/>
          </a:p>
          <a:p>
            <a:r>
              <a:rPr lang="nl-NL" dirty="0"/>
              <a:t>Het schouwboekje is op de Wiki (Stad en wijk &gt; Schouwboekje) </a:t>
            </a:r>
          </a:p>
          <a:p>
            <a:pPr marL="0" indent="0">
              <a:buNone/>
            </a:pPr>
            <a:endParaRPr lang="nl-NL" dirty="0"/>
          </a:p>
        </p:txBody>
      </p:sp>
    </p:spTree>
    <p:extLst>
      <p:ext uri="{BB962C8B-B14F-4D97-AF65-F5344CB8AC3E}">
        <p14:creationId xmlns:p14="http://schemas.microsoft.com/office/powerpoint/2010/main" val="3025033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SWOT analyse</a:t>
            </a:r>
          </a:p>
        </p:txBody>
      </p:sp>
      <p:pic>
        <p:nvPicPr>
          <p:cNvPr id="5" name="Tijdelijke aanduiding voor inhoud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5609" y="1093280"/>
            <a:ext cx="4929188" cy="4929188"/>
          </a:xfrm>
          <a:prstGeom prst="rect">
            <a:avLst/>
          </a:prstGeom>
        </p:spPr>
      </p:pic>
    </p:spTree>
    <p:extLst>
      <p:ext uri="{BB962C8B-B14F-4D97-AF65-F5344CB8AC3E}">
        <p14:creationId xmlns:p14="http://schemas.microsoft.com/office/powerpoint/2010/main" val="3535811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28F6BA3C-9B25-405F-B249-C6787B6669C6}"/>
              </a:ext>
            </a:extLst>
          </p:cNvPr>
          <p:cNvSpPr txBox="1">
            <a:spLocks noChangeArrowheads="1"/>
          </p:cNvSpPr>
          <p:nvPr/>
        </p:nvSpPr>
        <p:spPr bwMode="auto">
          <a:xfrm>
            <a:off x="995005" y="1957196"/>
            <a:ext cx="4586840" cy="1738938"/>
          </a:xfrm>
          <a:prstGeom prst="rect">
            <a:avLst/>
          </a:prstGeom>
          <a:noFill/>
          <a:ln w="9525">
            <a:solidFill>
              <a:schemeClr val="tx1"/>
            </a:solidFill>
            <a:miter lim="800000"/>
            <a:headEnd/>
            <a:tailEnd/>
          </a:ln>
          <a:effectLst/>
        </p:spPr>
        <p:txBody>
          <a:bodyPr wrap="square" lIns="91440" tIns="45720" rIns="91440" bIns="45720" anchor="t">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100" b="1" i="0" u="none" strike="noStrike" kern="1200" cap="none" spc="0" normalizeH="0" baseline="0" noProof="0" dirty="0">
                <a:ln>
                  <a:noFill/>
                </a:ln>
                <a:solidFill>
                  <a:srgbClr val="FF2F00"/>
                </a:solidFill>
                <a:effectLst/>
                <a:uLnTx/>
                <a:uFillTx/>
                <a:latin typeface="Arial" charset="0"/>
                <a:ea typeface="Calibri" pitchFamily="34" charset="0"/>
                <a:cs typeface="Arial" charset="0"/>
              </a:rPr>
              <a:t>Leerproduct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Een verslag waarin je de kwaliteit van de fysieke leefomgeving van je wijk in beeld brengt, met daarin:</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Een beschrijving  en een kaartje van je wijk.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Belangrijke ontwikkelingen in de wijk/buurt.  </a:t>
            </a:r>
          </a:p>
          <a:p>
            <a:pPr marL="171450" marR="0" lvl="0" indent="-171450" algn="l" defTabSz="914400" rtl="0" eaLnBrk="1" fontAlgn="auto"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a:rPr>
              <a:t>5 foto’s van onderdelen uit de wijkschouw. </a:t>
            </a:r>
            <a:endPar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SWOT-analyse van de fysieke kenmerken van jouw wijk</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Lijst van maatregelen om je wijk te verbeteren.</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Bronvermelding.</a:t>
            </a:r>
          </a:p>
        </p:txBody>
      </p:sp>
      <p:sp>
        <p:nvSpPr>
          <p:cNvPr id="5" name="Text Box 9">
            <a:extLst>
              <a:ext uri="{FF2B5EF4-FFF2-40B4-BE49-F238E27FC236}">
                <a16:creationId xmlns:a16="http://schemas.microsoft.com/office/drawing/2014/main" id="{A1E662C2-3279-42A9-8DD7-117EC9EF914F}"/>
              </a:ext>
            </a:extLst>
          </p:cNvPr>
          <p:cNvSpPr txBox="1">
            <a:spLocks noChangeArrowheads="1"/>
          </p:cNvSpPr>
          <p:nvPr/>
        </p:nvSpPr>
        <p:spPr bwMode="auto">
          <a:xfrm>
            <a:off x="995004" y="3892849"/>
            <a:ext cx="4586840" cy="22929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100" b="1" i="0" u="none" strike="noStrike" kern="1200" cap="none" spc="0" normalizeH="0" baseline="0" noProof="0" dirty="0" err="1">
                <a:ln>
                  <a:noFill/>
                </a:ln>
                <a:solidFill>
                  <a:srgbClr val="FF2F00"/>
                </a:solidFill>
                <a:effectLst/>
                <a:uLnTx/>
                <a:uFillTx/>
                <a:latin typeface="Arial" charset="0"/>
                <a:ea typeface="Calibri" pitchFamily="34" charset="0"/>
                <a:cs typeface="Arial" charset="0"/>
              </a:rPr>
              <a:t>Leerpad</a:t>
            </a:r>
            <a:r>
              <a:rPr kumimoji="0" lang="nl-NL" sz="1100" b="1" i="0" u="none" strike="noStrike" kern="1200" cap="none" spc="0" normalizeH="0" baseline="0" noProof="0" dirty="0">
                <a:ln>
                  <a:noFill/>
                </a:ln>
                <a:solidFill>
                  <a:prstClr val="black"/>
                </a:solidFill>
                <a:effectLst/>
                <a:uLnTx/>
                <a:uFillTx/>
                <a:latin typeface="Arial" charset="0"/>
                <a:ea typeface="Calibri" pitchFamily="34" charset="0"/>
                <a:cs typeface="Arial" charset="0"/>
              </a:rPr>
              <a:t>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Maak een kaart van je wijk en doe desk-</a:t>
            </a:r>
            <a:r>
              <a:rPr kumimoji="0" lang="nl-NL" sz="12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panose="020B0604020202020204" pitchFamily="34" charset="0"/>
              </a:rPr>
              <a:t>resarch</a:t>
            </a: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 naar de ontwikkelingen in je wijk in de afgelopen jaren.</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Ga op wijkschouw in je wijk. Neem de kaart, telefoon en het schouwboekje mee.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a:rPr>
              <a:t>Zoek ten minste 5 plekken die je gaat beoordelen met behulp van het boekje.  Geef deze plekken aan op je kaart.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a:rPr>
              <a:t>Maak in totaal 5 foto’s. Geef aan waar de foto’s gemaakt zijn in de overzichtskaart. </a:t>
            </a:r>
            <a:endPar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Maak een SWOT-analyse van de fysieke kenmerken van je wijk.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Maak een lijst van maatregelen die de leefbaarheid in jouw wijk zouden vergroten.</a:t>
            </a:r>
          </a:p>
        </p:txBody>
      </p:sp>
      <p:sp>
        <p:nvSpPr>
          <p:cNvPr id="6" name="Text Box 14">
            <a:extLst>
              <a:ext uri="{FF2B5EF4-FFF2-40B4-BE49-F238E27FC236}">
                <a16:creationId xmlns:a16="http://schemas.microsoft.com/office/drawing/2014/main" id="{E9C31F5D-3EAD-4EFE-9211-94908843DA03}"/>
              </a:ext>
            </a:extLst>
          </p:cNvPr>
          <p:cNvSpPr txBox="1">
            <a:spLocks noChangeArrowheads="1"/>
          </p:cNvSpPr>
          <p:nvPr/>
        </p:nvSpPr>
        <p:spPr bwMode="auto">
          <a:xfrm>
            <a:off x="6415442" y="3367656"/>
            <a:ext cx="4552379" cy="1237262"/>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ct val="50000"/>
              </a:spcBef>
              <a:spcAft>
                <a:spcPts val="0"/>
              </a:spcAft>
              <a:buClrTx/>
              <a:buSzTx/>
              <a:buFontTx/>
              <a:buNone/>
              <a:tabLst/>
              <a:defRPr/>
            </a:pPr>
            <a:r>
              <a:rPr kumimoji="0" lang="nl-NL" sz="1100" b="1" i="0" u="none" strike="noStrike" kern="1200" cap="none" spc="0" normalizeH="0" baseline="0" noProof="0" dirty="0">
                <a:ln>
                  <a:noFill/>
                </a:ln>
                <a:solidFill>
                  <a:srgbClr val="FF2F00"/>
                </a:solidFill>
                <a:effectLst/>
                <a:uLnTx/>
                <a:uFillTx/>
                <a:latin typeface="Arial" charset="0"/>
                <a:ea typeface="ＭＳ Ｐゴシック" pitchFamily="36" charset="-128"/>
                <a:cs typeface="+mn-cs"/>
              </a:rPr>
              <a:t>Bronnen</a:t>
            </a:r>
          </a:p>
          <a:p>
            <a:pPr marL="176213" marR="0" lvl="0" indent="-176213" algn="l" defTabSz="457200" rtl="0" eaLnBrk="1" fontAlgn="auto" latinLnBrk="0" hangingPunct="1">
              <a:lnSpc>
                <a:spcPct val="80000"/>
              </a:lnSpc>
              <a:spcBef>
                <a:spcPct val="50000"/>
              </a:spcBef>
              <a:spcAft>
                <a:spcPts val="0"/>
              </a:spcAft>
              <a:buClrTx/>
              <a:buSzTx/>
              <a:buFontTx/>
              <a:buChar char="•"/>
              <a:tabLst>
                <a:tab pos="176213" algn="l"/>
                <a:tab pos="1163638" algn="l"/>
              </a:tabLst>
              <a:defRPr/>
            </a:pPr>
            <a:r>
              <a:rPr kumimoji="0" lang="nl-NL" sz="110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hlinkClick r:id="rId3"/>
              </a:rPr>
              <a:t>www.leefbarometer.nl</a:t>
            </a:r>
            <a:endParaRPr kumimoji="0" lang="nl-NL" sz="110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endParaRPr>
          </a:p>
          <a:p>
            <a:pPr marL="176213" marR="0" lvl="0" indent="-176213" algn="l" defTabSz="457200" rtl="0" eaLnBrk="1" fontAlgn="auto" latinLnBrk="0" hangingPunct="1">
              <a:lnSpc>
                <a:spcPct val="80000"/>
              </a:lnSpc>
              <a:spcBef>
                <a:spcPct val="50000"/>
              </a:spcBef>
              <a:spcAft>
                <a:spcPts val="0"/>
              </a:spcAft>
              <a:buClrTx/>
              <a:buSzTx/>
              <a:buFontTx/>
              <a:buChar char="•"/>
              <a:tabLst>
                <a:tab pos="176213" algn="l"/>
                <a:tab pos="1163638" algn="l"/>
              </a:tabLst>
              <a:defRPr/>
            </a:pPr>
            <a:r>
              <a:rPr kumimoji="0" lang="nl-NL" sz="110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hlinkClick r:id="rId4"/>
              </a:rPr>
              <a:t>http://www.buurtmonitor.nl/</a:t>
            </a:r>
            <a:endParaRPr kumimoji="0" lang="nl-NL" sz="110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endParaRPr>
          </a:p>
          <a:p>
            <a:pPr marL="176213" marR="0" lvl="0" indent="-176213" algn="l" defTabSz="457200" rtl="0" eaLnBrk="1" fontAlgn="auto" latinLnBrk="0" hangingPunct="1">
              <a:lnSpc>
                <a:spcPct val="80000"/>
              </a:lnSpc>
              <a:spcBef>
                <a:spcPct val="50000"/>
              </a:spcBef>
              <a:spcAft>
                <a:spcPts val="0"/>
              </a:spcAft>
              <a:buClrTx/>
              <a:buSzTx/>
              <a:buFontTx/>
              <a:buChar char="•"/>
              <a:tabLst>
                <a:tab pos="176213" algn="l"/>
                <a:tab pos="1163638" algn="l"/>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Zoektermen: kwaliteitscatalogus, wijkschouw, fysieke en sociale kwaliteit, draagvlak, leefbaarheid, wijkmanagement, kwaliteit van de leefomgeving, woonomgeving.</a:t>
            </a:r>
          </a:p>
        </p:txBody>
      </p:sp>
      <p:sp>
        <p:nvSpPr>
          <p:cNvPr id="7" name="Text Box 14">
            <a:extLst>
              <a:ext uri="{FF2B5EF4-FFF2-40B4-BE49-F238E27FC236}">
                <a16:creationId xmlns:a16="http://schemas.microsoft.com/office/drawing/2014/main" id="{D6F48DCF-595A-4BCA-BC9F-708C8545E9A1}"/>
              </a:ext>
            </a:extLst>
          </p:cNvPr>
          <p:cNvSpPr txBox="1">
            <a:spLocks noChangeArrowheads="1"/>
          </p:cNvSpPr>
          <p:nvPr/>
        </p:nvSpPr>
        <p:spPr bwMode="auto">
          <a:xfrm>
            <a:off x="6415443" y="2738287"/>
            <a:ext cx="4552379" cy="446276"/>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ct val="50000"/>
              </a:spcBef>
              <a:spcAft>
                <a:spcPts val="0"/>
              </a:spcAft>
              <a:buClrTx/>
              <a:buSzTx/>
              <a:buFontTx/>
              <a:buNone/>
              <a:tabLst/>
              <a:defRPr/>
            </a:pPr>
            <a:r>
              <a:rPr kumimoji="0" lang="nl-NL" sz="1100" b="1" i="0" u="none" strike="noStrike" kern="1200" cap="none" spc="0" normalizeH="0" baseline="0" noProof="0" dirty="0">
                <a:ln>
                  <a:noFill/>
                </a:ln>
                <a:solidFill>
                  <a:srgbClr val="FF2F00"/>
                </a:solidFill>
                <a:effectLst/>
                <a:uLnTx/>
                <a:uFillTx/>
                <a:latin typeface="Arial" charset="0"/>
                <a:ea typeface="ＭＳ Ｐゴシック" pitchFamily="36" charset="-128"/>
                <a:cs typeface="+mn-cs"/>
              </a:rPr>
              <a:t>Bijeenkomsten </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Lessen Stad en wijk </a:t>
            </a:r>
          </a:p>
        </p:txBody>
      </p:sp>
      <p:sp>
        <p:nvSpPr>
          <p:cNvPr id="8" name="Text Box 17">
            <a:extLst>
              <a:ext uri="{FF2B5EF4-FFF2-40B4-BE49-F238E27FC236}">
                <a16:creationId xmlns:a16="http://schemas.microsoft.com/office/drawing/2014/main" id="{D0CDA07E-4529-4BD5-8EA0-677AC63CAACD}"/>
              </a:ext>
            </a:extLst>
          </p:cNvPr>
          <p:cNvSpPr txBox="1">
            <a:spLocks noChangeArrowheads="1"/>
          </p:cNvSpPr>
          <p:nvPr/>
        </p:nvSpPr>
        <p:spPr bwMode="auto">
          <a:xfrm>
            <a:off x="6415443" y="868892"/>
            <a:ext cx="4552379" cy="1738938"/>
          </a:xfrm>
          <a:prstGeom prst="rect">
            <a:avLst/>
          </a:prstGeom>
          <a:noFill/>
          <a:ln w="9525">
            <a:solidFill>
              <a:schemeClr val="tx1"/>
            </a:solidFill>
            <a:miter lim="800000"/>
            <a:headEnd/>
            <a:tailEnd/>
          </a:ln>
          <a:effectLst/>
        </p:spPr>
        <p:txBody>
          <a:bodyPr wrap="square" lIns="91440" tIns="45720" rIns="91440" bIns="4572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100" b="1" i="0" u="none" strike="noStrike" kern="1200" cap="none" spc="0" normalizeH="0" baseline="0" noProof="0" dirty="0">
                <a:ln>
                  <a:noFill/>
                </a:ln>
                <a:solidFill>
                  <a:srgbClr val="FF2F00"/>
                </a:solidFill>
                <a:effectLst/>
                <a:uLnTx/>
                <a:uFillTx/>
                <a:latin typeface="Arial" charset="0"/>
                <a:ea typeface="Calibri" pitchFamily="34" charset="0"/>
                <a:cs typeface="Arial" charset="0"/>
              </a:rPr>
              <a:t>Samenwerken</a:t>
            </a:r>
            <a:r>
              <a:rPr kumimoji="0" lang="nl-NL" sz="1100" b="1" i="0" u="none" strike="noStrike" kern="1200" cap="none" spc="0" normalizeH="0" baseline="0" noProof="0" dirty="0">
                <a:ln>
                  <a:noFill/>
                </a:ln>
                <a:solidFill>
                  <a:prstClr val="black"/>
                </a:solidFill>
                <a:effectLst/>
                <a:uLnTx/>
                <a:uFillTx/>
                <a:latin typeface="Arial" charset="0"/>
                <a:ea typeface="Calibri" pitchFamily="34" charset="0"/>
                <a:cs typeface="Arial" charset="0"/>
              </a:rPr>
              <a:t>	</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Dit product maak je alleen.</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Lever je product in via Teams</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Je wordt een groepje feedback </a:t>
            </a:r>
            <a:r>
              <a:rPr kumimoji="0" lang="nl-NL" sz="12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panose="020B0604020202020204" pitchFamily="34" charset="0"/>
              </a:rPr>
              <a:t>friends</a:t>
            </a: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 geplaatst</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Geef feedback op de producten van anderen en ontvang feedback</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Beschrijf in je reflectieverslag hoe je het feedback geven ervaren hebt. </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Arial"/>
              </a:rPr>
              <a:t>Deadline </a:t>
            </a:r>
            <a:r>
              <a:rPr kumimoji="0" lang="nl-NL" sz="1200" b="1" i="0" u="none" strike="noStrike" kern="1200" cap="none" spc="0" normalizeH="0" baseline="0" noProof="0">
                <a:ln>
                  <a:noFill/>
                </a:ln>
                <a:solidFill>
                  <a:prstClr val="black"/>
                </a:solidFill>
                <a:effectLst/>
                <a:uLnTx/>
                <a:uFillTx/>
                <a:latin typeface="Calibri" panose="020F0502020204030204"/>
                <a:ea typeface="+mn-ea"/>
                <a:cs typeface="Arial"/>
              </a:rPr>
              <a:t>product: </a:t>
            </a:r>
            <a:r>
              <a:rPr kumimoji="0" lang="nl-NL" sz="12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5 april 2022 </a:t>
            </a:r>
            <a:endPar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pic>
        <p:nvPicPr>
          <p:cNvPr id="9" name="Afbeelding 8">
            <a:extLst>
              <a:ext uri="{FF2B5EF4-FFF2-40B4-BE49-F238E27FC236}">
                <a16:creationId xmlns:a16="http://schemas.microsoft.com/office/drawing/2014/main" id="{BC2191CA-D16F-419A-AE08-E79F67CE84E6}"/>
              </a:ext>
            </a:extLst>
          </p:cNvPr>
          <p:cNvPicPr>
            <a:picLocks noChangeAspect="1"/>
          </p:cNvPicPr>
          <p:nvPr/>
        </p:nvPicPr>
        <p:blipFill>
          <a:blip r:embed="rId5"/>
          <a:stretch>
            <a:fillRect/>
          </a:stretch>
        </p:blipFill>
        <p:spPr>
          <a:xfrm>
            <a:off x="639467" y="1957196"/>
            <a:ext cx="263290" cy="321303"/>
          </a:xfrm>
          <a:prstGeom prst="rect">
            <a:avLst/>
          </a:prstGeom>
        </p:spPr>
      </p:pic>
      <p:pic>
        <p:nvPicPr>
          <p:cNvPr id="10" name="Afbeelding 9">
            <a:extLst>
              <a:ext uri="{FF2B5EF4-FFF2-40B4-BE49-F238E27FC236}">
                <a16:creationId xmlns:a16="http://schemas.microsoft.com/office/drawing/2014/main" id="{1F3DD174-0D9D-4F07-97DD-38695F950911}"/>
              </a:ext>
            </a:extLst>
          </p:cNvPr>
          <p:cNvPicPr>
            <a:picLocks noChangeAspect="1"/>
          </p:cNvPicPr>
          <p:nvPr/>
        </p:nvPicPr>
        <p:blipFill>
          <a:blip r:embed="rId6"/>
          <a:stretch>
            <a:fillRect/>
          </a:stretch>
        </p:blipFill>
        <p:spPr>
          <a:xfrm>
            <a:off x="659132" y="4057170"/>
            <a:ext cx="266283" cy="416301"/>
          </a:xfrm>
          <a:prstGeom prst="rect">
            <a:avLst/>
          </a:prstGeom>
        </p:spPr>
      </p:pic>
      <p:sp>
        <p:nvSpPr>
          <p:cNvPr id="11" name="Tekstvak 10">
            <a:extLst>
              <a:ext uri="{FF2B5EF4-FFF2-40B4-BE49-F238E27FC236}">
                <a16:creationId xmlns:a16="http://schemas.microsoft.com/office/drawing/2014/main" id="{D274754A-8DB2-4499-97E1-BBEB70D76C7F}"/>
              </a:ext>
            </a:extLst>
          </p:cNvPr>
          <p:cNvSpPr txBox="1"/>
          <p:nvPr/>
        </p:nvSpPr>
        <p:spPr>
          <a:xfrm>
            <a:off x="8003835" y="369335"/>
            <a:ext cx="410528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Wanneer is een wijk leefbaar?</a:t>
            </a:r>
          </a:p>
        </p:txBody>
      </p:sp>
      <p:pic>
        <p:nvPicPr>
          <p:cNvPr id="12" name="Afbeelding 11">
            <a:extLst>
              <a:ext uri="{FF2B5EF4-FFF2-40B4-BE49-F238E27FC236}">
                <a16:creationId xmlns:a16="http://schemas.microsoft.com/office/drawing/2014/main" id="{3EC3A216-E40E-427A-A5A5-FBDE7E1AE7FA}"/>
              </a:ext>
            </a:extLst>
          </p:cNvPr>
          <p:cNvPicPr>
            <a:picLocks noChangeAspect="1"/>
          </p:cNvPicPr>
          <p:nvPr/>
        </p:nvPicPr>
        <p:blipFill>
          <a:blip r:embed="rId7"/>
          <a:stretch>
            <a:fillRect/>
          </a:stretch>
        </p:blipFill>
        <p:spPr>
          <a:xfrm>
            <a:off x="6316418" y="4751095"/>
            <a:ext cx="2572735" cy="1560711"/>
          </a:xfrm>
          <a:prstGeom prst="rect">
            <a:avLst/>
          </a:prstGeom>
        </p:spPr>
      </p:pic>
      <p:sp>
        <p:nvSpPr>
          <p:cNvPr id="13" name="Tekstvak 12">
            <a:extLst>
              <a:ext uri="{FF2B5EF4-FFF2-40B4-BE49-F238E27FC236}">
                <a16:creationId xmlns:a16="http://schemas.microsoft.com/office/drawing/2014/main" id="{E088D057-99F4-4D3B-A556-A2562A78FACB}"/>
              </a:ext>
            </a:extLst>
          </p:cNvPr>
          <p:cNvSpPr txBox="1"/>
          <p:nvPr/>
        </p:nvSpPr>
        <p:spPr>
          <a:xfrm>
            <a:off x="995004" y="138502"/>
            <a:ext cx="7894149"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charset="0"/>
                <a:ea typeface="+mn-ea"/>
                <a:cs typeface="Arial" charset="0"/>
              </a:rPr>
              <a:t>2122 MLI LA4 Mijn wijk </a:t>
            </a:r>
            <a:r>
              <a:rPr kumimoji="0" lang="nl-NL" sz="2400" b="0" i="0" u="none" strike="noStrike" kern="1200" cap="none" spc="0" normalizeH="0" baseline="0" noProof="0">
                <a:ln>
                  <a:noFill/>
                </a:ln>
                <a:solidFill>
                  <a:prstClr val="black"/>
                </a:solidFill>
                <a:effectLst/>
                <a:uLnTx/>
                <a:uFillTx/>
                <a:latin typeface="Arial" charset="0"/>
                <a:ea typeface="+mn-ea"/>
                <a:cs typeface="Arial" charset="0"/>
              </a:rPr>
              <a:t>- Instroomprogramma</a:t>
            </a:r>
            <a:endParaRPr kumimoji="0" lang="nl-NL" sz="2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4" name="Text Box 7">
            <a:extLst>
              <a:ext uri="{FF2B5EF4-FFF2-40B4-BE49-F238E27FC236}">
                <a16:creationId xmlns:a16="http://schemas.microsoft.com/office/drawing/2014/main" id="{6DEB9258-0FDF-4D2D-A268-1D8DEB4BFFDB}"/>
              </a:ext>
            </a:extLst>
          </p:cNvPr>
          <p:cNvSpPr txBox="1">
            <a:spLocks noChangeArrowheads="1"/>
          </p:cNvSpPr>
          <p:nvPr/>
        </p:nvSpPr>
        <p:spPr bwMode="auto">
          <a:xfrm>
            <a:off x="995004" y="786272"/>
            <a:ext cx="4586841" cy="10002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100" b="1" i="0" u="none" strike="noStrike" kern="1200" cap="none" spc="0" normalizeH="0" baseline="0" noProof="0" dirty="0">
                <a:ln>
                  <a:noFill/>
                </a:ln>
                <a:solidFill>
                  <a:srgbClr val="FF2F00"/>
                </a:solidFill>
                <a:effectLst/>
                <a:uLnTx/>
                <a:uFillTx/>
                <a:latin typeface="Arial" charset="0"/>
                <a:ea typeface="Calibri" pitchFamily="34" charset="0"/>
                <a:cs typeface="Arial" charset="0"/>
              </a:rPr>
              <a:t>Leerdoelen</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Je kunt een wijkschouw maken</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Je kunt een SWOT-analyse van een wijk maken</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Je kunt kenmerken van een wijk analyseren en verbetervoorstellen doen om de leefbaarheid te vergroten. </a:t>
            </a:r>
          </a:p>
        </p:txBody>
      </p:sp>
      <p:pic>
        <p:nvPicPr>
          <p:cNvPr id="15" name="Afbeelding 14">
            <a:extLst>
              <a:ext uri="{FF2B5EF4-FFF2-40B4-BE49-F238E27FC236}">
                <a16:creationId xmlns:a16="http://schemas.microsoft.com/office/drawing/2014/main" id="{1A54A59D-20C9-40C0-B8C0-A7B5078D65A7}"/>
              </a:ext>
            </a:extLst>
          </p:cNvPr>
          <p:cNvPicPr>
            <a:picLocks noChangeAspect="1"/>
          </p:cNvPicPr>
          <p:nvPr/>
        </p:nvPicPr>
        <p:blipFill rotWithShape="1">
          <a:blip r:embed="rId8"/>
          <a:srcRect l="21805" r="10840"/>
          <a:stretch/>
        </p:blipFill>
        <p:spPr>
          <a:xfrm>
            <a:off x="621445" y="781285"/>
            <a:ext cx="299335" cy="412425"/>
          </a:xfrm>
          <a:prstGeom prst="rect">
            <a:avLst/>
          </a:prstGeom>
        </p:spPr>
      </p:pic>
      <p:pic>
        <p:nvPicPr>
          <p:cNvPr id="16" name="Afbeelding 15">
            <a:extLst>
              <a:ext uri="{FF2B5EF4-FFF2-40B4-BE49-F238E27FC236}">
                <a16:creationId xmlns:a16="http://schemas.microsoft.com/office/drawing/2014/main" id="{97CAA81A-091F-4F58-938A-12FD49C50AB6}"/>
              </a:ext>
            </a:extLst>
          </p:cNvPr>
          <p:cNvPicPr>
            <a:picLocks noChangeAspect="1"/>
          </p:cNvPicPr>
          <p:nvPr/>
        </p:nvPicPr>
        <p:blipFill>
          <a:blip r:embed="rId9"/>
          <a:stretch>
            <a:fillRect/>
          </a:stretch>
        </p:blipFill>
        <p:spPr>
          <a:xfrm>
            <a:off x="5930606" y="868892"/>
            <a:ext cx="385812" cy="263054"/>
          </a:xfrm>
          <a:prstGeom prst="rect">
            <a:avLst/>
          </a:prstGeom>
        </p:spPr>
      </p:pic>
      <p:pic>
        <p:nvPicPr>
          <p:cNvPr id="17" name="Afbeelding 16">
            <a:extLst>
              <a:ext uri="{FF2B5EF4-FFF2-40B4-BE49-F238E27FC236}">
                <a16:creationId xmlns:a16="http://schemas.microsoft.com/office/drawing/2014/main" id="{EEBCA26C-BB86-447A-8A29-26725E2510E4}"/>
              </a:ext>
            </a:extLst>
          </p:cNvPr>
          <p:cNvPicPr>
            <a:picLocks noChangeAspect="1"/>
          </p:cNvPicPr>
          <p:nvPr/>
        </p:nvPicPr>
        <p:blipFill rotWithShape="1">
          <a:blip r:embed="rId10"/>
          <a:srcRect l="17050" t="33024" r="61669" b="30375"/>
          <a:stretch/>
        </p:blipFill>
        <p:spPr>
          <a:xfrm>
            <a:off x="5930606" y="2734759"/>
            <a:ext cx="350275" cy="338696"/>
          </a:xfrm>
          <a:prstGeom prst="rect">
            <a:avLst/>
          </a:prstGeom>
        </p:spPr>
      </p:pic>
      <p:pic>
        <p:nvPicPr>
          <p:cNvPr id="18" name="Afbeelding 17">
            <a:extLst>
              <a:ext uri="{FF2B5EF4-FFF2-40B4-BE49-F238E27FC236}">
                <a16:creationId xmlns:a16="http://schemas.microsoft.com/office/drawing/2014/main" id="{8501C6E1-C974-49AF-BD85-7BA53DFABA3D}"/>
              </a:ext>
            </a:extLst>
          </p:cNvPr>
          <p:cNvPicPr>
            <a:picLocks noChangeAspect="1"/>
          </p:cNvPicPr>
          <p:nvPr/>
        </p:nvPicPr>
        <p:blipFill>
          <a:blip r:embed="rId11"/>
          <a:stretch>
            <a:fillRect/>
          </a:stretch>
        </p:blipFill>
        <p:spPr>
          <a:xfrm>
            <a:off x="6017193" y="3493299"/>
            <a:ext cx="299225" cy="290796"/>
          </a:xfrm>
          <a:prstGeom prst="rect">
            <a:avLst/>
          </a:prstGeom>
        </p:spPr>
      </p:pic>
    </p:spTree>
    <p:extLst>
      <p:ext uri="{BB962C8B-B14F-4D97-AF65-F5344CB8AC3E}">
        <p14:creationId xmlns:p14="http://schemas.microsoft.com/office/powerpoint/2010/main" val="3338558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Box 8">
            <a:extLst>
              <a:ext uri="{FF2B5EF4-FFF2-40B4-BE49-F238E27FC236}">
                <a16:creationId xmlns:a16="http://schemas.microsoft.com/office/drawing/2014/main" id="{28F6BA3C-9B25-405F-B249-C6787B6669C6}"/>
              </a:ext>
            </a:extLst>
          </p:cNvPr>
          <p:cNvSpPr txBox="1">
            <a:spLocks noChangeArrowheads="1"/>
          </p:cNvSpPr>
          <p:nvPr/>
        </p:nvSpPr>
        <p:spPr bwMode="auto">
          <a:xfrm>
            <a:off x="995005" y="1957196"/>
            <a:ext cx="4586840" cy="1738938"/>
          </a:xfrm>
          <a:prstGeom prst="rect">
            <a:avLst/>
          </a:prstGeom>
          <a:noFill/>
          <a:ln w="9525">
            <a:solidFill>
              <a:schemeClr val="tx1"/>
            </a:solidFill>
            <a:miter lim="800000"/>
            <a:headEnd/>
            <a:tailEnd/>
          </a:ln>
          <a:effectLst/>
        </p:spPr>
        <p:txBody>
          <a:bodyPr wrap="square" lIns="91440" tIns="45720" rIns="91440" bIns="45720" anchor="t">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100" b="1" i="0" u="none" strike="noStrike" kern="1200" cap="none" spc="0" normalizeH="0" baseline="0" noProof="0" dirty="0">
                <a:ln>
                  <a:noFill/>
                </a:ln>
                <a:solidFill>
                  <a:srgbClr val="FF2F00"/>
                </a:solidFill>
                <a:effectLst/>
                <a:uLnTx/>
                <a:uFillTx/>
                <a:latin typeface="Arial" charset="0"/>
                <a:ea typeface="Calibri" pitchFamily="34" charset="0"/>
                <a:cs typeface="Arial" charset="0"/>
              </a:rPr>
              <a:t>Leerproduct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Een verslag waarin je de kwaliteit van de fysieke leefomgeving van je wijk in beeld brengt, met daarin:</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Een beschrijving  en een kaartje van je wijk.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Belangrijke ontwikkelingen in de wijk/buurt.  </a:t>
            </a:r>
          </a:p>
          <a:p>
            <a:pPr marL="171450" marR="0" lvl="0" indent="-171450" algn="l" defTabSz="914400" rtl="0" eaLnBrk="1" fontAlgn="auto"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a:rPr>
              <a:t>5 foto’s van onderdelen uit de wijkschouw. </a:t>
            </a:r>
            <a:endPar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SWOT-analyse van de fysieke kenmerken van jouw wijk</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Lijst van maatregelen om je wijk te verbeteren.</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Bronvermelding.</a:t>
            </a:r>
          </a:p>
        </p:txBody>
      </p:sp>
      <p:sp>
        <p:nvSpPr>
          <p:cNvPr id="5" name="Text Box 9">
            <a:extLst>
              <a:ext uri="{FF2B5EF4-FFF2-40B4-BE49-F238E27FC236}">
                <a16:creationId xmlns:a16="http://schemas.microsoft.com/office/drawing/2014/main" id="{A1E662C2-3279-42A9-8DD7-117EC9EF914F}"/>
              </a:ext>
            </a:extLst>
          </p:cNvPr>
          <p:cNvSpPr txBox="1">
            <a:spLocks noChangeArrowheads="1"/>
          </p:cNvSpPr>
          <p:nvPr/>
        </p:nvSpPr>
        <p:spPr bwMode="auto">
          <a:xfrm>
            <a:off x="995004" y="3892849"/>
            <a:ext cx="4586840" cy="229293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100" b="1" i="0" u="none" strike="noStrike" kern="1200" cap="none" spc="0" normalizeH="0" baseline="0" noProof="0" dirty="0" err="1">
                <a:ln>
                  <a:noFill/>
                </a:ln>
                <a:solidFill>
                  <a:srgbClr val="FF2F00"/>
                </a:solidFill>
                <a:effectLst/>
                <a:uLnTx/>
                <a:uFillTx/>
                <a:latin typeface="Arial" charset="0"/>
                <a:ea typeface="Calibri" pitchFamily="34" charset="0"/>
                <a:cs typeface="Arial" charset="0"/>
              </a:rPr>
              <a:t>Leerpad</a:t>
            </a:r>
            <a:r>
              <a:rPr kumimoji="0" lang="nl-NL" sz="1100" b="1" i="0" u="none" strike="noStrike" kern="1200" cap="none" spc="0" normalizeH="0" baseline="0" noProof="0" dirty="0">
                <a:ln>
                  <a:noFill/>
                </a:ln>
                <a:solidFill>
                  <a:prstClr val="black"/>
                </a:solidFill>
                <a:effectLst/>
                <a:uLnTx/>
                <a:uFillTx/>
                <a:latin typeface="Arial" charset="0"/>
                <a:ea typeface="Calibri" pitchFamily="34" charset="0"/>
                <a:cs typeface="Arial" charset="0"/>
              </a:rPr>
              <a:t>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Maak een kaart van je wijk en doe desk-</a:t>
            </a:r>
            <a:r>
              <a:rPr kumimoji="0" lang="nl-NL" sz="12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panose="020B0604020202020204" pitchFamily="34" charset="0"/>
              </a:rPr>
              <a:t>resarch</a:t>
            </a: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 naar de ontwikkelingen in je wijk in de afgelopen jaren.</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Ga op wijkschouw in je wijk. Neem de kaart, telefoon en het schouwboekje mee.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a:rPr>
              <a:t>Zoek ten minste 5 plekken die je gaat beoordelen met behulp van het boekje.  Geef deze plekken aan op je kaart.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a:rPr>
              <a:t>Maak in totaal 5 foto’s. Geef aan waar de foto’s gemaakt zijn in de overzichtskaart. </a:t>
            </a:r>
            <a:endPar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Maak een SWOT-analyse van de fysieke kenmerken van je wijk. </a:t>
            </a: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Maak een lijst van maatregelen die de leefbaarheid in jouw wijk zouden vergroten.</a:t>
            </a:r>
          </a:p>
        </p:txBody>
      </p:sp>
      <p:sp>
        <p:nvSpPr>
          <p:cNvPr id="6" name="Text Box 14">
            <a:extLst>
              <a:ext uri="{FF2B5EF4-FFF2-40B4-BE49-F238E27FC236}">
                <a16:creationId xmlns:a16="http://schemas.microsoft.com/office/drawing/2014/main" id="{E9C31F5D-3EAD-4EFE-9211-94908843DA03}"/>
              </a:ext>
            </a:extLst>
          </p:cNvPr>
          <p:cNvSpPr txBox="1">
            <a:spLocks noChangeArrowheads="1"/>
          </p:cNvSpPr>
          <p:nvPr/>
        </p:nvSpPr>
        <p:spPr bwMode="auto">
          <a:xfrm>
            <a:off x="6415442" y="3367656"/>
            <a:ext cx="4552379" cy="1237262"/>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ct val="50000"/>
              </a:spcBef>
              <a:spcAft>
                <a:spcPts val="0"/>
              </a:spcAft>
              <a:buClrTx/>
              <a:buSzTx/>
              <a:buFontTx/>
              <a:buNone/>
              <a:tabLst/>
              <a:defRPr/>
            </a:pPr>
            <a:r>
              <a:rPr kumimoji="0" lang="nl-NL" sz="1100" b="1" i="0" u="none" strike="noStrike" kern="1200" cap="none" spc="0" normalizeH="0" baseline="0" noProof="0" dirty="0">
                <a:ln>
                  <a:noFill/>
                </a:ln>
                <a:solidFill>
                  <a:srgbClr val="FF2F00"/>
                </a:solidFill>
                <a:effectLst/>
                <a:uLnTx/>
                <a:uFillTx/>
                <a:latin typeface="Arial" charset="0"/>
                <a:ea typeface="ＭＳ Ｐゴシック" pitchFamily="36" charset="-128"/>
                <a:cs typeface="+mn-cs"/>
              </a:rPr>
              <a:t>Bronnen</a:t>
            </a:r>
          </a:p>
          <a:p>
            <a:pPr marL="176213" marR="0" lvl="0" indent="-176213" algn="l" defTabSz="457200" rtl="0" eaLnBrk="1" fontAlgn="auto" latinLnBrk="0" hangingPunct="1">
              <a:lnSpc>
                <a:spcPct val="80000"/>
              </a:lnSpc>
              <a:spcBef>
                <a:spcPct val="50000"/>
              </a:spcBef>
              <a:spcAft>
                <a:spcPts val="0"/>
              </a:spcAft>
              <a:buClrTx/>
              <a:buSzTx/>
              <a:buFontTx/>
              <a:buChar char="•"/>
              <a:tabLst>
                <a:tab pos="176213" algn="l"/>
                <a:tab pos="1163638" algn="l"/>
              </a:tabLst>
              <a:defRPr/>
            </a:pPr>
            <a:r>
              <a:rPr kumimoji="0" lang="nl-NL" sz="110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hlinkClick r:id="rId3"/>
              </a:rPr>
              <a:t>www.leefbarometer.nl</a:t>
            </a:r>
            <a:endParaRPr kumimoji="0" lang="nl-NL" sz="110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endParaRPr>
          </a:p>
          <a:p>
            <a:pPr marL="176213" marR="0" lvl="0" indent="-176213" algn="l" defTabSz="457200" rtl="0" eaLnBrk="1" fontAlgn="auto" latinLnBrk="0" hangingPunct="1">
              <a:lnSpc>
                <a:spcPct val="80000"/>
              </a:lnSpc>
              <a:spcBef>
                <a:spcPct val="50000"/>
              </a:spcBef>
              <a:spcAft>
                <a:spcPts val="0"/>
              </a:spcAft>
              <a:buClrTx/>
              <a:buSzTx/>
              <a:buFontTx/>
              <a:buChar char="•"/>
              <a:tabLst>
                <a:tab pos="176213" algn="l"/>
                <a:tab pos="1163638" algn="l"/>
              </a:tabLst>
              <a:defRPr/>
            </a:pPr>
            <a:r>
              <a:rPr kumimoji="0" lang="nl-NL" sz="110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hlinkClick r:id="rId4"/>
              </a:rPr>
              <a:t>http://www.buurtmonitor.nl/</a:t>
            </a:r>
            <a:endParaRPr kumimoji="0" lang="nl-NL" sz="110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endParaRPr>
          </a:p>
          <a:p>
            <a:pPr marL="176213" marR="0" lvl="0" indent="-176213" algn="l" defTabSz="457200" rtl="0" eaLnBrk="1" fontAlgn="auto" latinLnBrk="0" hangingPunct="1">
              <a:lnSpc>
                <a:spcPct val="80000"/>
              </a:lnSpc>
              <a:spcBef>
                <a:spcPct val="50000"/>
              </a:spcBef>
              <a:spcAft>
                <a:spcPts val="0"/>
              </a:spcAft>
              <a:buClrTx/>
              <a:buSzTx/>
              <a:buFontTx/>
              <a:buChar char="•"/>
              <a:tabLst>
                <a:tab pos="176213" algn="l"/>
                <a:tab pos="1163638" algn="l"/>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Zoektermen: kwaliteitscatalogus, wijkschouw, fysieke en sociale kwaliteit, draagvlak, leefbaarheid, wijkmanagement, kwaliteit van de leefomgeving, woonomgeving.</a:t>
            </a:r>
          </a:p>
        </p:txBody>
      </p:sp>
      <p:sp>
        <p:nvSpPr>
          <p:cNvPr id="7" name="Text Box 14">
            <a:extLst>
              <a:ext uri="{FF2B5EF4-FFF2-40B4-BE49-F238E27FC236}">
                <a16:creationId xmlns:a16="http://schemas.microsoft.com/office/drawing/2014/main" id="{D6F48DCF-595A-4BCA-BC9F-708C8545E9A1}"/>
              </a:ext>
            </a:extLst>
          </p:cNvPr>
          <p:cNvSpPr txBox="1">
            <a:spLocks noChangeArrowheads="1"/>
          </p:cNvSpPr>
          <p:nvPr/>
        </p:nvSpPr>
        <p:spPr bwMode="auto">
          <a:xfrm>
            <a:off x="6415443" y="2738287"/>
            <a:ext cx="4552379" cy="446276"/>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ct val="50000"/>
              </a:spcBef>
              <a:spcAft>
                <a:spcPts val="0"/>
              </a:spcAft>
              <a:buClrTx/>
              <a:buSzTx/>
              <a:buFontTx/>
              <a:buNone/>
              <a:tabLst/>
              <a:defRPr/>
            </a:pPr>
            <a:r>
              <a:rPr kumimoji="0" lang="nl-NL" sz="1100" b="1" i="0" u="none" strike="noStrike" kern="1200" cap="none" spc="0" normalizeH="0" baseline="0" noProof="0" dirty="0">
                <a:ln>
                  <a:noFill/>
                </a:ln>
                <a:solidFill>
                  <a:srgbClr val="FF2F00"/>
                </a:solidFill>
                <a:effectLst/>
                <a:uLnTx/>
                <a:uFillTx/>
                <a:latin typeface="Arial" charset="0"/>
                <a:ea typeface="ＭＳ Ｐゴシック" pitchFamily="36" charset="-128"/>
                <a:cs typeface="+mn-cs"/>
              </a:rPr>
              <a:t>Bijeenkomsten </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Lessen Stad en wijk </a:t>
            </a:r>
          </a:p>
        </p:txBody>
      </p:sp>
      <p:sp>
        <p:nvSpPr>
          <p:cNvPr id="8" name="Text Box 17">
            <a:extLst>
              <a:ext uri="{FF2B5EF4-FFF2-40B4-BE49-F238E27FC236}">
                <a16:creationId xmlns:a16="http://schemas.microsoft.com/office/drawing/2014/main" id="{D0CDA07E-4529-4BD5-8EA0-677AC63CAACD}"/>
              </a:ext>
            </a:extLst>
          </p:cNvPr>
          <p:cNvSpPr txBox="1">
            <a:spLocks noChangeArrowheads="1"/>
          </p:cNvSpPr>
          <p:nvPr/>
        </p:nvSpPr>
        <p:spPr bwMode="auto">
          <a:xfrm>
            <a:off x="6415443" y="868892"/>
            <a:ext cx="4552379" cy="1738938"/>
          </a:xfrm>
          <a:prstGeom prst="rect">
            <a:avLst/>
          </a:prstGeom>
          <a:noFill/>
          <a:ln w="9525">
            <a:solidFill>
              <a:schemeClr val="tx1"/>
            </a:solidFill>
            <a:miter lim="800000"/>
            <a:headEnd/>
            <a:tailEnd/>
          </a:ln>
          <a:effectLst/>
        </p:spPr>
        <p:txBody>
          <a:bodyPr wrap="square" lIns="91440" tIns="45720" rIns="91440" bIns="45720" anchor="t">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100" b="1" i="0" u="none" strike="noStrike" kern="1200" cap="none" spc="0" normalizeH="0" baseline="0" noProof="0" dirty="0">
                <a:ln>
                  <a:noFill/>
                </a:ln>
                <a:solidFill>
                  <a:srgbClr val="FF2F00"/>
                </a:solidFill>
                <a:effectLst/>
                <a:uLnTx/>
                <a:uFillTx/>
                <a:latin typeface="Arial" charset="0"/>
                <a:ea typeface="Calibri" pitchFamily="34" charset="0"/>
                <a:cs typeface="Arial" charset="0"/>
              </a:rPr>
              <a:t>Samenwerken</a:t>
            </a:r>
            <a:r>
              <a:rPr kumimoji="0" lang="nl-NL" sz="1100" b="1" i="0" u="none" strike="noStrike" kern="1200" cap="none" spc="0" normalizeH="0" baseline="0" noProof="0" dirty="0">
                <a:ln>
                  <a:noFill/>
                </a:ln>
                <a:solidFill>
                  <a:prstClr val="black"/>
                </a:solidFill>
                <a:effectLst/>
                <a:uLnTx/>
                <a:uFillTx/>
                <a:latin typeface="Arial" charset="0"/>
                <a:ea typeface="Calibri" pitchFamily="34" charset="0"/>
                <a:cs typeface="Arial" charset="0"/>
              </a:rPr>
              <a:t>	</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Dit product maak je alleen.</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Lever je product in via Teams</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Je wordt een groepje feedback </a:t>
            </a:r>
            <a:r>
              <a:rPr kumimoji="0" lang="nl-NL" sz="1200" b="0" i="0" u="none" strike="noStrike" kern="1200" cap="none" spc="0" normalizeH="0" baseline="0" noProof="0" dirty="0" err="1">
                <a:ln>
                  <a:noFill/>
                </a:ln>
                <a:solidFill>
                  <a:prstClr val="black"/>
                </a:solidFill>
                <a:effectLst/>
                <a:uLnTx/>
                <a:uFillTx/>
                <a:latin typeface="Calibri" panose="020F0502020204030204"/>
                <a:ea typeface="Calibri" pitchFamily="34" charset="0"/>
                <a:cs typeface="Arial" panose="020B0604020202020204" pitchFamily="34" charset="0"/>
              </a:rPr>
              <a:t>friends</a:t>
            </a: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 geplaatst</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Geef feedback op de producten van anderen en ontvang feedback</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Beschrijf in je reflectieverslag hoe je het feedback geven ervaren hebt. </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Arial"/>
              </a:rPr>
              <a:t>Deadline </a:t>
            </a:r>
            <a:r>
              <a:rPr kumimoji="0" lang="nl-NL" sz="1200" b="1" i="0" u="none" strike="noStrike" kern="1200" cap="none" spc="0" normalizeH="0" baseline="0" noProof="0">
                <a:ln>
                  <a:noFill/>
                </a:ln>
                <a:solidFill>
                  <a:prstClr val="black"/>
                </a:solidFill>
                <a:effectLst/>
                <a:uLnTx/>
                <a:uFillTx/>
                <a:latin typeface="Calibri" panose="020F0502020204030204"/>
                <a:ea typeface="+mn-ea"/>
                <a:cs typeface="Arial"/>
              </a:rPr>
              <a:t>product: </a:t>
            </a:r>
            <a:r>
              <a:rPr kumimoji="0" lang="nl-NL" sz="12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5 april 2022 </a:t>
            </a:r>
            <a:endParaRPr kumimoji="0" lang="nl-NL" sz="1200" b="1"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pic>
        <p:nvPicPr>
          <p:cNvPr id="9" name="Afbeelding 8">
            <a:extLst>
              <a:ext uri="{FF2B5EF4-FFF2-40B4-BE49-F238E27FC236}">
                <a16:creationId xmlns:a16="http://schemas.microsoft.com/office/drawing/2014/main" id="{BC2191CA-D16F-419A-AE08-E79F67CE84E6}"/>
              </a:ext>
            </a:extLst>
          </p:cNvPr>
          <p:cNvPicPr>
            <a:picLocks noChangeAspect="1"/>
          </p:cNvPicPr>
          <p:nvPr/>
        </p:nvPicPr>
        <p:blipFill>
          <a:blip r:embed="rId5"/>
          <a:stretch>
            <a:fillRect/>
          </a:stretch>
        </p:blipFill>
        <p:spPr>
          <a:xfrm>
            <a:off x="639467" y="1957196"/>
            <a:ext cx="263290" cy="321303"/>
          </a:xfrm>
          <a:prstGeom prst="rect">
            <a:avLst/>
          </a:prstGeom>
        </p:spPr>
      </p:pic>
      <p:pic>
        <p:nvPicPr>
          <p:cNvPr id="10" name="Afbeelding 9">
            <a:extLst>
              <a:ext uri="{FF2B5EF4-FFF2-40B4-BE49-F238E27FC236}">
                <a16:creationId xmlns:a16="http://schemas.microsoft.com/office/drawing/2014/main" id="{1F3DD174-0D9D-4F07-97DD-38695F950911}"/>
              </a:ext>
            </a:extLst>
          </p:cNvPr>
          <p:cNvPicPr>
            <a:picLocks noChangeAspect="1"/>
          </p:cNvPicPr>
          <p:nvPr/>
        </p:nvPicPr>
        <p:blipFill>
          <a:blip r:embed="rId6"/>
          <a:stretch>
            <a:fillRect/>
          </a:stretch>
        </p:blipFill>
        <p:spPr>
          <a:xfrm>
            <a:off x="659132" y="4057170"/>
            <a:ext cx="266283" cy="416301"/>
          </a:xfrm>
          <a:prstGeom prst="rect">
            <a:avLst/>
          </a:prstGeom>
        </p:spPr>
      </p:pic>
      <p:sp>
        <p:nvSpPr>
          <p:cNvPr id="11" name="Tekstvak 10">
            <a:extLst>
              <a:ext uri="{FF2B5EF4-FFF2-40B4-BE49-F238E27FC236}">
                <a16:creationId xmlns:a16="http://schemas.microsoft.com/office/drawing/2014/main" id="{D274754A-8DB2-4499-97E1-BBEB70D76C7F}"/>
              </a:ext>
            </a:extLst>
          </p:cNvPr>
          <p:cNvSpPr txBox="1"/>
          <p:nvPr/>
        </p:nvSpPr>
        <p:spPr>
          <a:xfrm>
            <a:off x="8003835" y="369335"/>
            <a:ext cx="410528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l-NL" sz="1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Wanneer is een wijk leefbaar?</a:t>
            </a:r>
          </a:p>
        </p:txBody>
      </p:sp>
      <p:pic>
        <p:nvPicPr>
          <p:cNvPr id="12" name="Afbeelding 11">
            <a:extLst>
              <a:ext uri="{FF2B5EF4-FFF2-40B4-BE49-F238E27FC236}">
                <a16:creationId xmlns:a16="http://schemas.microsoft.com/office/drawing/2014/main" id="{3EC3A216-E40E-427A-A5A5-FBDE7E1AE7FA}"/>
              </a:ext>
            </a:extLst>
          </p:cNvPr>
          <p:cNvPicPr>
            <a:picLocks noChangeAspect="1"/>
          </p:cNvPicPr>
          <p:nvPr/>
        </p:nvPicPr>
        <p:blipFill>
          <a:blip r:embed="rId7"/>
          <a:stretch>
            <a:fillRect/>
          </a:stretch>
        </p:blipFill>
        <p:spPr>
          <a:xfrm>
            <a:off x="6316418" y="4751095"/>
            <a:ext cx="2572735" cy="1560711"/>
          </a:xfrm>
          <a:prstGeom prst="rect">
            <a:avLst/>
          </a:prstGeom>
        </p:spPr>
      </p:pic>
      <p:sp>
        <p:nvSpPr>
          <p:cNvPr id="13" name="Tekstvak 12">
            <a:extLst>
              <a:ext uri="{FF2B5EF4-FFF2-40B4-BE49-F238E27FC236}">
                <a16:creationId xmlns:a16="http://schemas.microsoft.com/office/drawing/2014/main" id="{E088D057-99F4-4D3B-A556-A2562A78FACB}"/>
              </a:ext>
            </a:extLst>
          </p:cNvPr>
          <p:cNvSpPr txBox="1"/>
          <p:nvPr/>
        </p:nvSpPr>
        <p:spPr>
          <a:xfrm>
            <a:off x="995004" y="138502"/>
            <a:ext cx="7894149"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Arial" charset="0"/>
                <a:ea typeface="+mn-ea"/>
                <a:cs typeface="Arial" charset="0"/>
              </a:rPr>
              <a:t>2122 MLI LA4 Mijn wijk </a:t>
            </a:r>
            <a:r>
              <a:rPr kumimoji="0" lang="nl-NL" sz="2400" b="0" i="0" u="none" strike="noStrike" kern="1200" cap="none" spc="0" normalizeH="0" baseline="0" noProof="0">
                <a:ln>
                  <a:noFill/>
                </a:ln>
                <a:solidFill>
                  <a:prstClr val="black"/>
                </a:solidFill>
                <a:effectLst/>
                <a:uLnTx/>
                <a:uFillTx/>
                <a:latin typeface="Arial" charset="0"/>
                <a:ea typeface="+mn-ea"/>
                <a:cs typeface="Arial" charset="0"/>
              </a:rPr>
              <a:t>- Instroomprogramma</a:t>
            </a:r>
            <a:endParaRPr kumimoji="0" lang="nl-NL" sz="24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4" name="Text Box 7">
            <a:extLst>
              <a:ext uri="{FF2B5EF4-FFF2-40B4-BE49-F238E27FC236}">
                <a16:creationId xmlns:a16="http://schemas.microsoft.com/office/drawing/2014/main" id="{6DEB9258-0FDF-4D2D-A268-1D8DEB4BFFDB}"/>
              </a:ext>
            </a:extLst>
          </p:cNvPr>
          <p:cNvSpPr txBox="1">
            <a:spLocks noChangeArrowheads="1"/>
          </p:cNvSpPr>
          <p:nvPr/>
        </p:nvSpPr>
        <p:spPr bwMode="auto">
          <a:xfrm>
            <a:off x="995004" y="786272"/>
            <a:ext cx="4586841" cy="10002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1100" b="1" i="0" u="none" strike="noStrike" kern="1200" cap="none" spc="0" normalizeH="0" baseline="0" noProof="0" dirty="0">
                <a:ln>
                  <a:noFill/>
                </a:ln>
                <a:solidFill>
                  <a:srgbClr val="FF2F00"/>
                </a:solidFill>
                <a:effectLst/>
                <a:uLnTx/>
                <a:uFillTx/>
                <a:latin typeface="Arial" charset="0"/>
                <a:ea typeface="Calibri" pitchFamily="34" charset="0"/>
                <a:cs typeface="Arial" charset="0"/>
              </a:rPr>
              <a:t>Leerdoelen</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Je kunt een wijkschouw maken</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Je kunt een SWOT-analyse van een wijk maken</a:t>
            </a:r>
          </a:p>
          <a:p>
            <a:pPr marL="0" marR="0" lvl="0" indent="-17145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nl-NL" sz="1200" b="0" i="0" u="none" strike="noStrike" kern="1200" cap="none" spc="0" normalizeH="0" baseline="0" noProof="0" dirty="0">
                <a:ln>
                  <a:noFill/>
                </a:ln>
                <a:solidFill>
                  <a:prstClr val="black"/>
                </a:solidFill>
                <a:effectLst/>
                <a:uLnTx/>
                <a:uFillTx/>
                <a:latin typeface="Calibri" panose="020F0502020204030204"/>
                <a:ea typeface="Calibri" pitchFamily="34" charset="0"/>
                <a:cs typeface="Arial" panose="020B0604020202020204" pitchFamily="34" charset="0"/>
              </a:rPr>
              <a:t>Je kunt kenmerken van een wijk analyseren en verbetervoorstellen doen om de leefbaarheid te vergroten. </a:t>
            </a:r>
          </a:p>
        </p:txBody>
      </p:sp>
      <p:pic>
        <p:nvPicPr>
          <p:cNvPr id="15" name="Afbeelding 14">
            <a:extLst>
              <a:ext uri="{FF2B5EF4-FFF2-40B4-BE49-F238E27FC236}">
                <a16:creationId xmlns:a16="http://schemas.microsoft.com/office/drawing/2014/main" id="{1A54A59D-20C9-40C0-B8C0-A7B5078D65A7}"/>
              </a:ext>
            </a:extLst>
          </p:cNvPr>
          <p:cNvPicPr>
            <a:picLocks noChangeAspect="1"/>
          </p:cNvPicPr>
          <p:nvPr/>
        </p:nvPicPr>
        <p:blipFill rotWithShape="1">
          <a:blip r:embed="rId8"/>
          <a:srcRect l="21805" r="10840"/>
          <a:stretch/>
        </p:blipFill>
        <p:spPr>
          <a:xfrm>
            <a:off x="621445" y="781285"/>
            <a:ext cx="299335" cy="412425"/>
          </a:xfrm>
          <a:prstGeom prst="rect">
            <a:avLst/>
          </a:prstGeom>
        </p:spPr>
      </p:pic>
      <p:pic>
        <p:nvPicPr>
          <p:cNvPr id="16" name="Afbeelding 15">
            <a:extLst>
              <a:ext uri="{FF2B5EF4-FFF2-40B4-BE49-F238E27FC236}">
                <a16:creationId xmlns:a16="http://schemas.microsoft.com/office/drawing/2014/main" id="{97CAA81A-091F-4F58-938A-12FD49C50AB6}"/>
              </a:ext>
            </a:extLst>
          </p:cNvPr>
          <p:cNvPicPr>
            <a:picLocks noChangeAspect="1"/>
          </p:cNvPicPr>
          <p:nvPr/>
        </p:nvPicPr>
        <p:blipFill>
          <a:blip r:embed="rId9"/>
          <a:stretch>
            <a:fillRect/>
          </a:stretch>
        </p:blipFill>
        <p:spPr>
          <a:xfrm>
            <a:off x="5930606" y="868892"/>
            <a:ext cx="385812" cy="263054"/>
          </a:xfrm>
          <a:prstGeom prst="rect">
            <a:avLst/>
          </a:prstGeom>
        </p:spPr>
      </p:pic>
      <p:pic>
        <p:nvPicPr>
          <p:cNvPr id="17" name="Afbeelding 16">
            <a:extLst>
              <a:ext uri="{FF2B5EF4-FFF2-40B4-BE49-F238E27FC236}">
                <a16:creationId xmlns:a16="http://schemas.microsoft.com/office/drawing/2014/main" id="{EEBCA26C-BB86-447A-8A29-26725E2510E4}"/>
              </a:ext>
            </a:extLst>
          </p:cNvPr>
          <p:cNvPicPr>
            <a:picLocks noChangeAspect="1"/>
          </p:cNvPicPr>
          <p:nvPr/>
        </p:nvPicPr>
        <p:blipFill rotWithShape="1">
          <a:blip r:embed="rId10"/>
          <a:srcRect l="17050" t="33024" r="61669" b="30375"/>
          <a:stretch/>
        </p:blipFill>
        <p:spPr>
          <a:xfrm>
            <a:off x="5930606" y="2734759"/>
            <a:ext cx="350275" cy="338696"/>
          </a:xfrm>
          <a:prstGeom prst="rect">
            <a:avLst/>
          </a:prstGeom>
        </p:spPr>
      </p:pic>
      <p:pic>
        <p:nvPicPr>
          <p:cNvPr id="18" name="Afbeelding 17">
            <a:extLst>
              <a:ext uri="{FF2B5EF4-FFF2-40B4-BE49-F238E27FC236}">
                <a16:creationId xmlns:a16="http://schemas.microsoft.com/office/drawing/2014/main" id="{8501C6E1-C974-49AF-BD85-7BA53DFABA3D}"/>
              </a:ext>
            </a:extLst>
          </p:cNvPr>
          <p:cNvPicPr>
            <a:picLocks noChangeAspect="1"/>
          </p:cNvPicPr>
          <p:nvPr/>
        </p:nvPicPr>
        <p:blipFill>
          <a:blip r:embed="rId11"/>
          <a:stretch>
            <a:fillRect/>
          </a:stretch>
        </p:blipFill>
        <p:spPr>
          <a:xfrm>
            <a:off x="6017193" y="3493299"/>
            <a:ext cx="299225" cy="290796"/>
          </a:xfrm>
          <a:prstGeom prst="rect">
            <a:avLst/>
          </a:prstGeom>
        </p:spPr>
      </p:pic>
    </p:spTree>
    <p:extLst>
      <p:ext uri="{BB962C8B-B14F-4D97-AF65-F5344CB8AC3E}">
        <p14:creationId xmlns:p14="http://schemas.microsoft.com/office/powerpoint/2010/main" val="1823581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7AEE49D-B161-48CA-B0A0-3827AB074E1E}"/>
              </a:ext>
            </a:extLst>
          </p:cNvPr>
          <p:cNvPicPr>
            <a:picLocks noChangeAspect="1"/>
          </p:cNvPicPr>
          <p:nvPr/>
        </p:nvPicPr>
        <p:blipFill rotWithShape="1">
          <a:blip r:embed="rId2">
            <a:extLst>
              <a:ext uri="{28A0092B-C50C-407E-A947-70E740481C1C}">
                <a14:useLocalDpi xmlns:a14="http://schemas.microsoft.com/office/drawing/2010/main" val="0"/>
              </a:ext>
            </a:extLst>
          </a:blip>
          <a:srcRect t="8172" b="8172"/>
          <a:stretch/>
        </p:blipFill>
        <p:spPr>
          <a:xfrm>
            <a:off x="4269448" y="0"/>
            <a:ext cx="7922551"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p:cNvSpPr>
            <a:spLocks noGrp="1"/>
          </p:cNvSpPr>
          <p:nvPr>
            <p:ph type="ctrTitle"/>
          </p:nvPr>
        </p:nvSpPr>
        <p:spPr>
          <a:xfrm>
            <a:off x="477981" y="1122363"/>
            <a:ext cx="4629728" cy="3204134"/>
          </a:xfrm>
        </p:spPr>
        <p:txBody>
          <a:bodyPr anchor="b">
            <a:normAutofit/>
          </a:bodyPr>
          <a:lstStyle/>
          <a:p>
            <a:pPr algn="l"/>
            <a:r>
              <a:rPr lang="nl-NL" sz="4800" b="1" dirty="0">
                <a:solidFill>
                  <a:srgbClr val="A7FF00"/>
                </a:solidFill>
              </a:rPr>
              <a:t>Stad en </a:t>
            </a:r>
            <a:br>
              <a:rPr lang="nl-NL" sz="4800" b="1" dirty="0">
                <a:solidFill>
                  <a:srgbClr val="A7FF00"/>
                </a:solidFill>
              </a:rPr>
            </a:br>
            <a:r>
              <a:rPr lang="nl-NL" sz="4800" b="1" dirty="0">
                <a:solidFill>
                  <a:srgbClr val="A7FF00"/>
                </a:solidFill>
              </a:rPr>
              <a:t>wijk</a:t>
            </a:r>
            <a:br>
              <a:rPr lang="nl-NL" sz="4800" dirty="0"/>
            </a:br>
            <a:r>
              <a:rPr lang="nl-NL" sz="3600" dirty="0"/>
              <a:t>Een sociale stad</a:t>
            </a:r>
            <a:endParaRPr lang="nl-NL" sz="4800" dirty="0"/>
          </a:p>
        </p:txBody>
      </p:sp>
      <p:sp>
        <p:nvSpPr>
          <p:cNvPr id="3" name="Ondertitel 2"/>
          <p:cNvSpPr>
            <a:spLocks noGrp="1"/>
          </p:cNvSpPr>
          <p:nvPr>
            <p:ph type="subTitle" idx="1"/>
          </p:nvPr>
        </p:nvSpPr>
        <p:spPr>
          <a:xfrm>
            <a:off x="477980" y="4872922"/>
            <a:ext cx="4023359" cy="1208141"/>
          </a:xfrm>
        </p:spPr>
        <p:txBody>
          <a:bodyPr>
            <a:normAutofit/>
          </a:bodyPr>
          <a:lstStyle/>
          <a:p>
            <a:pPr algn="l"/>
            <a:r>
              <a:rPr lang="nl-NL" sz="2000" dirty="0"/>
              <a:t>Leerjaar 1 – instroomprogramma</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50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Inhoud</a:t>
            </a:r>
          </a:p>
        </p:txBody>
      </p:sp>
      <p:sp>
        <p:nvSpPr>
          <p:cNvPr id="3" name="Tijdelijke aanduiding voor inhoud 2"/>
          <p:cNvSpPr>
            <a:spLocks noGrp="1"/>
          </p:cNvSpPr>
          <p:nvPr>
            <p:ph idx="1"/>
          </p:nvPr>
        </p:nvSpPr>
        <p:spPr/>
        <p:txBody>
          <a:bodyPr>
            <a:normAutofit/>
          </a:bodyPr>
          <a:lstStyle/>
          <a:p>
            <a:r>
              <a:rPr lang="nl-NL" dirty="0"/>
              <a:t>Doelen </a:t>
            </a:r>
          </a:p>
          <a:p>
            <a:r>
              <a:rPr lang="nl-NL" dirty="0"/>
              <a:t>Wat is </a:t>
            </a:r>
            <a:r>
              <a:rPr lang="nl-NL" dirty="0" err="1"/>
              <a:t>stad&amp;wijk</a:t>
            </a:r>
            <a:r>
              <a:rPr lang="nl-NL" dirty="0"/>
              <a:t>?</a:t>
            </a:r>
          </a:p>
          <a:p>
            <a:r>
              <a:rPr lang="nl-NL" dirty="0"/>
              <a:t>Leefbaarheid </a:t>
            </a:r>
          </a:p>
          <a:p>
            <a:pPr lvl="1"/>
            <a:r>
              <a:rPr lang="nl-NL" dirty="0"/>
              <a:t>Fysiek</a:t>
            </a:r>
          </a:p>
          <a:p>
            <a:pPr lvl="1"/>
            <a:r>
              <a:rPr lang="nl-NL" dirty="0"/>
              <a:t>Sociaal </a:t>
            </a:r>
          </a:p>
          <a:p>
            <a:r>
              <a:rPr lang="nl-NL" dirty="0"/>
              <a:t>Wijkschouw </a:t>
            </a:r>
          </a:p>
          <a:p>
            <a:r>
              <a:rPr lang="nl-NL" dirty="0"/>
              <a:t>Opdracht wijkschouw </a:t>
            </a:r>
          </a:p>
          <a:p>
            <a:r>
              <a:rPr lang="nl-NL" dirty="0"/>
              <a:t>Introductie leerarrangement </a:t>
            </a:r>
          </a:p>
          <a:p>
            <a:pPr marL="457200" lvl="1" indent="0">
              <a:buNone/>
            </a:pPr>
            <a:endParaRPr lang="nl-NL" dirty="0"/>
          </a:p>
        </p:txBody>
      </p:sp>
    </p:spTree>
    <p:extLst>
      <p:ext uri="{BB962C8B-B14F-4D97-AF65-F5344CB8AC3E}">
        <p14:creationId xmlns:p14="http://schemas.microsoft.com/office/powerpoint/2010/main" val="1551420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Leerdoelen S&amp;W</a:t>
            </a:r>
          </a:p>
        </p:txBody>
      </p:sp>
      <p:sp>
        <p:nvSpPr>
          <p:cNvPr id="3" name="Tijdelijke aanduiding voor inhoud 2"/>
          <p:cNvSpPr>
            <a:spLocks noGrp="1"/>
          </p:cNvSpPr>
          <p:nvPr>
            <p:ph idx="1"/>
          </p:nvPr>
        </p:nvSpPr>
        <p:spPr>
          <a:xfrm>
            <a:off x="1236373" y="1196753"/>
            <a:ext cx="10955628" cy="4929411"/>
          </a:xfrm>
        </p:spPr>
        <p:txBody>
          <a:bodyPr/>
          <a:lstStyle/>
          <a:p>
            <a:pPr marL="0" lvl="0" indent="0">
              <a:buNone/>
            </a:pPr>
            <a:r>
              <a:rPr lang="nl-NL" dirty="0"/>
              <a:t>Leerdoelen voor het onderdeel </a:t>
            </a:r>
            <a:r>
              <a:rPr lang="nl-NL" dirty="0" err="1"/>
              <a:t>Stad&amp;Wijk</a:t>
            </a:r>
            <a:r>
              <a:rPr lang="nl-NL" dirty="0"/>
              <a:t>: </a:t>
            </a:r>
          </a:p>
          <a:p>
            <a:pPr marL="0" lvl="0" indent="0">
              <a:buNone/>
            </a:pPr>
            <a:endParaRPr lang="nl-NL" dirty="0"/>
          </a:p>
          <a:p>
            <a:r>
              <a:rPr lang="nl-NL" dirty="0"/>
              <a:t>Kenmerken van een wijk analyseren en verbetervoorstellen doen</a:t>
            </a:r>
          </a:p>
          <a:p>
            <a:r>
              <a:rPr lang="nl-NL" dirty="0"/>
              <a:t>Een wijkschouw maken</a:t>
            </a:r>
          </a:p>
          <a:p>
            <a:r>
              <a:rPr lang="nl-NL" dirty="0"/>
              <a:t>Een SWOT analyse maken van een wijk</a:t>
            </a:r>
          </a:p>
          <a:p>
            <a:endParaRPr lang="nl-NL" dirty="0"/>
          </a:p>
        </p:txBody>
      </p:sp>
      <p:pic>
        <p:nvPicPr>
          <p:cNvPr id="4" name="Picture 3">
            <a:extLst>
              <a:ext uri="{FF2B5EF4-FFF2-40B4-BE49-F238E27FC236}">
                <a16:creationId xmlns:a16="http://schemas.microsoft.com/office/drawing/2014/main" id="{BB6C7AEC-3A3D-46C2-A734-8E762D900E7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888" t="280" r="12888" b="5720"/>
          <a:stretch/>
        </p:blipFill>
        <p:spPr bwMode="auto">
          <a:xfrm>
            <a:off x="8038214" y="3796780"/>
            <a:ext cx="3970710" cy="2893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3638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 denken jullie aan bij </a:t>
            </a:r>
            <a:r>
              <a:rPr lang="nl-NL" dirty="0" err="1"/>
              <a:t>Stad&amp;Wijk</a:t>
            </a:r>
            <a:r>
              <a:rPr lang="nl-NL" dirty="0"/>
              <a:t>?</a:t>
            </a:r>
          </a:p>
        </p:txBody>
      </p:sp>
      <p:grpSp>
        <p:nvGrpSpPr>
          <p:cNvPr id="6" name="Groep 5"/>
          <p:cNvGrpSpPr/>
          <p:nvPr/>
        </p:nvGrpSpPr>
        <p:grpSpPr>
          <a:xfrm>
            <a:off x="3050325" y="1681250"/>
            <a:ext cx="6282420" cy="4255093"/>
            <a:chOff x="3050325" y="1681250"/>
            <a:chExt cx="6282420" cy="4255093"/>
          </a:xfrm>
        </p:grpSpPr>
        <p:pic>
          <p:nvPicPr>
            <p:cNvPr id="1026" name="Picture 2" descr="Afbeeldingsresultaat voor simc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0325" y="2795133"/>
              <a:ext cx="6282420" cy="31412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simcity logo"/>
            <p:cNvPicPr>
              <a:picLocks noChangeAspect="1" noChangeArrowheads="1"/>
            </p:cNvPicPr>
            <p:nvPr/>
          </p:nvPicPr>
          <p:blipFill rotWithShape="1">
            <a:blip r:embed="rId4">
              <a:extLst>
                <a:ext uri="{28A0092B-C50C-407E-A947-70E740481C1C}">
                  <a14:useLocalDpi xmlns:a14="http://schemas.microsoft.com/office/drawing/2010/main" val="0"/>
                </a:ext>
              </a:extLst>
            </a:blip>
            <a:srcRect b="68480"/>
            <a:stretch/>
          </p:blipFill>
          <p:spPr bwMode="auto">
            <a:xfrm>
              <a:off x="3050325" y="1681250"/>
              <a:ext cx="6282420" cy="1113883"/>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6725" y="2046515"/>
            <a:ext cx="1634218" cy="1634218"/>
          </a:xfrm>
          <a:prstGeom prst="rect">
            <a:avLst/>
          </a:prstGeom>
        </p:spPr>
      </p:pic>
    </p:spTree>
    <p:extLst>
      <p:ext uri="{BB962C8B-B14F-4D97-AF65-F5344CB8AC3E}">
        <p14:creationId xmlns:p14="http://schemas.microsoft.com/office/powerpoint/2010/main" val="270075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Waar denken jullie aan bij </a:t>
            </a:r>
            <a:r>
              <a:rPr lang="nl-NL" dirty="0" err="1"/>
              <a:t>Stad&amp;Wijk</a:t>
            </a:r>
            <a:r>
              <a:rPr lang="nl-NL" dirty="0"/>
              <a:t>?</a:t>
            </a:r>
          </a:p>
        </p:txBody>
      </p:sp>
      <p:pic>
        <p:nvPicPr>
          <p:cNvPr id="3" name="Afbeelding 2"/>
          <p:cNvPicPr>
            <a:picLocks noChangeAspect="1"/>
          </p:cNvPicPr>
          <p:nvPr/>
        </p:nvPicPr>
        <p:blipFill>
          <a:blip r:embed="rId3"/>
          <a:stretch>
            <a:fillRect/>
          </a:stretch>
        </p:blipFill>
        <p:spPr>
          <a:xfrm>
            <a:off x="2942511" y="1465765"/>
            <a:ext cx="8254773" cy="4017005"/>
          </a:xfrm>
          <a:prstGeom prst="rect">
            <a:avLst/>
          </a:prstGeom>
        </p:spPr>
      </p:pic>
    </p:spTree>
    <p:extLst>
      <p:ext uri="{BB962C8B-B14F-4D97-AF65-F5344CB8AC3E}">
        <p14:creationId xmlns:p14="http://schemas.microsoft.com/office/powerpoint/2010/main" val="4261184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Leefbaarheid van de leefomgeving</a:t>
            </a:r>
          </a:p>
        </p:txBody>
      </p:sp>
      <p:sp>
        <p:nvSpPr>
          <p:cNvPr id="3" name="Tijdelijke aanduiding voor inhoud 2"/>
          <p:cNvSpPr>
            <a:spLocks noGrp="1"/>
          </p:cNvSpPr>
          <p:nvPr>
            <p:ph idx="1"/>
          </p:nvPr>
        </p:nvSpPr>
        <p:spPr>
          <a:xfrm>
            <a:off x="1424308" y="1446757"/>
            <a:ext cx="8596668" cy="3880773"/>
          </a:xfrm>
        </p:spPr>
        <p:txBody>
          <a:bodyPr>
            <a:normAutofit fontScale="92500"/>
          </a:bodyPr>
          <a:lstStyle/>
          <a:p>
            <a:r>
              <a:rPr lang="nl-NL" dirty="0"/>
              <a:t>De mens geeft de omgeving betekenis in termen van </a:t>
            </a:r>
            <a:r>
              <a:rPr lang="nl-NL" u="sng" dirty="0"/>
              <a:t>leefbaarheid</a:t>
            </a:r>
            <a:r>
              <a:rPr lang="nl-NL" dirty="0"/>
              <a:t>. </a:t>
            </a:r>
          </a:p>
          <a:p>
            <a:pPr lvl="1"/>
            <a:r>
              <a:rPr lang="nl-NL" i="1" dirty="0"/>
              <a:t>Hoe aantrekkelijk en/of geschikt een gebied of gemeenschap is om er te wonen, te recreëren, of te werken. </a:t>
            </a:r>
          </a:p>
          <a:p>
            <a:pPr lvl="1"/>
            <a:endParaRPr lang="nl-NL" i="1" dirty="0"/>
          </a:p>
          <a:p>
            <a:r>
              <a:rPr lang="nl-NL" dirty="0"/>
              <a:t>Kwaliteitsoordeel over:</a:t>
            </a:r>
          </a:p>
          <a:p>
            <a:pPr marL="685800" lvl="1">
              <a:buFontTx/>
              <a:buChar char="-"/>
            </a:pPr>
            <a:r>
              <a:rPr lang="nl-NL" dirty="0"/>
              <a:t>Fysieke woonomgeving </a:t>
            </a:r>
          </a:p>
          <a:p>
            <a:pPr marL="685800" lvl="1">
              <a:buFontTx/>
              <a:buChar char="-"/>
            </a:pPr>
            <a:r>
              <a:rPr lang="nl-NL" dirty="0"/>
              <a:t>Sociale kwaliteit</a:t>
            </a:r>
          </a:p>
          <a:p>
            <a:pPr marL="685800" lvl="1">
              <a:buFontTx/>
              <a:buChar char="-"/>
            </a:pPr>
            <a:r>
              <a:rPr lang="nl-NL" dirty="0"/>
              <a:t>Objectieve leefbaarheid </a:t>
            </a:r>
          </a:p>
          <a:p>
            <a:pPr marL="685800" lvl="1">
              <a:buFontTx/>
              <a:buChar char="-"/>
            </a:pPr>
            <a:r>
              <a:rPr lang="nl-NL" dirty="0"/>
              <a:t>Subjectieve leefbaarheid </a:t>
            </a:r>
          </a:p>
          <a:p>
            <a:endParaRPr lang="nl-NL" dirty="0"/>
          </a:p>
        </p:txBody>
      </p:sp>
      <p:pic>
        <p:nvPicPr>
          <p:cNvPr id="4" name="Afbeelding 3"/>
          <p:cNvPicPr>
            <a:picLocks noChangeAspect="1"/>
          </p:cNvPicPr>
          <p:nvPr/>
        </p:nvPicPr>
        <p:blipFill>
          <a:blip r:embed="rId3"/>
          <a:stretch>
            <a:fillRect/>
          </a:stretch>
        </p:blipFill>
        <p:spPr>
          <a:xfrm>
            <a:off x="7998432" y="3876542"/>
            <a:ext cx="4045088" cy="2515673"/>
          </a:xfrm>
          <a:prstGeom prst="rect">
            <a:avLst/>
          </a:prstGeom>
        </p:spPr>
      </p:pic>
    </p:spTree>
    <p:extLst>
      <p:ext uri="{BB962C8B-B14F-4D97-AF65-F5344CB8AC3E}">
        <p14:creationId xmlns:p14="http://schemas.microsoft.com/office/powerpoint/2010/main" val="1936912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nl-NL" dirty="0"/>
              <a:t>Leefbaarheid</a:t>
            </a:r>
          </a:p>
        </p:txBody>
      </p:sp>
      <p:sp>
        <p:nvSpPr>
          <p:cNvPr id="3" name="Rectangle 2"/>
          <p:cNvSpPr>
            <a:spLocks noGrp="1"/>
          </p:cNvSpPr>
          <p:nvPr>
            <p:ph idx="1"/>
          </p:nvPr>
        </p:nvSpPr>
        <p:spPr>
          <a:xfrm>
            <a:off x="1092499" y="1239850"/>
            <a:ext cx="8860565" cy="2647465"/>
          </a:xfrm>
        </p:spPr>
        <p:txBody>
          <a:bodyPr>
            <a:normAutofit lnSpcReduction="10000"/>
          </a:bodyPr>
          <a:lstStyle/>
          <a:p>
            <a:pPr marL="457200" lvl="1" indent="0">
              <a:buNone/>
            </a:pPr>
            <a:r>
              <a:rPr lang="nl-NL" dirty="0"/>
              <a:t>Met het begrip leefbaarheid wordt aangegeven hoe aantrekkelijk en/of geschikt een gebied of gemeenschap is om er te wonen, of te werken.</a:t>
            </a:r>
          </a:p>
          <a:p>
            <a:pPr marL="457200" lvl="1" indent="0">
              <a:buNone/>
            </a:pPr>
            <a:endParaRPr lang="nl-NL" dirty="0"/>
          </a:p>
          <a:p>
            <a:pPr marL="457200" lvl="1" indent="0">
              <a:buNone/>
            </a:pPr>
            <a:r>
              <a:rPr lang="nl-NL" sz="2400" dirty="0"/>
              <a:t>Leefbaarheid bestaat uit een </a:t>
            </a:r>
            <a:r>
              <a:rPr lang="nl-NL" sz="2400" b="1" dirty="0"/>
              <a:t>objectieve</a:t>
            </a:r>
            <a:r>
              <a:rPr lang="nl-NL" sz="2400" dirty="0"/>
              <a:t>, meetbare, kant en een </a:t>
            </a:r>
            <a:r>
              <a:rPr lang="nl-NL" sz="2400" b="1" dirty="0"/>
              <a:t>subjectieve </a:t>
            </a:r>
            <a:r>
              <a:rPr lang="nl-NL" sz="2400" dirty="0"/>
              <a:t>kant; wat voor de ene bewoner een leefbaar dorp of leefbare wijk is, hoeft dat voor een ander niet te zijn. </a:t>
            </a:r>
            <a:endParaRPr lang="nl-NL" sz="2400" i="1" dirty="0"/>
          </a:p>
        </p:txBody>
      </p:sp>
      <p:pic>
        <p:nvPicPr>
          <p:cNvPr id="5" name="Afbeelding 4">
            <a:extLst>
              <a:ext uri="{FF2B5EF4-FFF2-40B4-BE49-F238E27FC236}">
                <a16:creationId xmlns:a16="http://schemas.microsoft.com/office/drawing/2014/main" id="{5E6C348A-CC69-4EBF-A4AF-02E4417E3272}"/>
              </a:ext>
            </a:extLst>
          </p:cNvPr>
          <p:cNvPicPr>
            <a:picLocks noChangeAspect="1"/>
          </p:cNvPicPr>
          <p:nvPr/>
        </p:nvPicPr>
        <p:blipFill>
          <a:blip r:embed="rId3"/>
          <a:stretch>
            <a:fillRect/>
          </a:stretch>
        </p:blipFill>
        <p:spPr>
          <a:xfrm>
            <a:off x="7505851" y="4146437"/>
            <a:ext cx="3420172" cy="2275969"/>
          </a:xfrm>
          <a:prstGeom prst="rect">
            <a:avLst/>
          </a:prstGeom>
        </p:spPr>
      </p:pic>
    </p:spTree>
    <p:extLst>
      <p:ext uri="{BB962C8B-B14F-4D97-AF65-F5344CB8AC3E}">
        <p14:creationId xmlns:p14="http://schemas.microsoft.com/office/powerpoint/2010/main" val="266357520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4" ma:contentTypeDescription="Een nieuw document maken." ma:contentTypeScope="" ma:versionID="a3c3b2d2316bbff68d369b35dcdb8578">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0dc031163889b163ad3cab64943a7718"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235E31-417D-4399-BC19-E25EB173E484}">
  <ds:schemaRefs>
    <ds:schemaRef ds:uri="http://schemas.microsoft.com/sharepoint/v3/contenttype/forms"/>
  </ds:schemaRefs>
</ds:datastoreItem>
</file>

<file path=customXml/itemProps2.xml><?xml version="1.0" encoding="utf-8"?>
<ds:datastoreItem xmlns:ds="http://schemas.openxmlformats.org/officeDocument/2006/customXml" ds:itemID="{E205CE81-C2F3-4F90-9747-5B704CF611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A26C5D-B79F-4045-8B17-B92A2AD1D2FC}">
  <ds:schemaRefs>
    <ds:schemaRef ds:uri="http://schemas.microsoft.com/office/infopath/2007/PartnerControls"/>
    <ds:schemaRef ds:uri="http://purl.org/dc/dcmitype/"/>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terms/"/>
    <ds:schemaRef ds:uri="http://purl.org/dc/elements/1.1/"/>
    <ds:schemaRef ds:uri="c6f82ce1-f6df-49a5-8b49-cf8409a27aa4"/>
    <ds:schemaRef ds:uri="2c4f0c93-2979-4f27-aab2-70de95932352"/>
  </ds:schemaRefs>
</ds:datastoreItem>
</file>

<file path=docProps/app.xml><?xml version="1.0" encoding="utf-8"?>
<Properties xmlns="http://schemas.openxmlformats.org/officeDocument/2006/extended-properties" xmlns:vt="http://schemas.openxmlformats.org/officeDocument/2006/docPropsVTypes">
  <TotalTime>5322</TotalTime>
  <Words>1262</Words>
  <Application>Microsoft Office PowerPoint</Application>
  <PresentationFormat>Breedbeeld</PresentationFormat>
  <Paragraphs>151</Paragraphs>
  <Slides>17</Slides>
  <Notes>6</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17</vt:i4>
      </vt:variant>
    </vt:vector>
  </HeadingPairs>
  <TitlesOfParts>
    <vt:vector size="22" baseType="lpstr">
      <vt:lpstr>Arial</vt:lpstr>
      <vt:lpstr>Calibri</vt:lpstr>
      <vt:lpstr>Calibri Light</vt:lpstr>
      <vt:lpstr>Kantoorthema</vt:lpstr>
      <vt:lpstr>1_Kantoorthema</vt:lpstr>
      <vt:lpstr>PowerPoint-presentatie</vt:lpstr>
      <vt:lpstr>PowerPoint-presentatie</vt:lpstr>
      <vt:lpstr>Stad en  wijk Een sociale stad</vt:lpstr>
      <vt:lpstr>Inhoud</vt:lpstr>
      <vt:lpstr>Leerdoelen S&amp;W</vt:lpstr>
      <vt:lpstr>Waar denken jullie aan bij Stad&amp;Wijk?</vt:lpstr>
      <vt:lpstr>Waar denken jullie aan bij Stad&amp;Wijk?</vt:lpstr>
      <vt:lpstr>Leefbaarheid van de leefomgeving</vt:lpstr>
      <vt:lpstr>Leefbaarheid</vt:lpstr>
      <vt:lpstr>Leefbaarheid</vt:lpstr>
      <vt:lpstr>Leefbaarheid meten</vt:lpstr>
      <vt:lpstr>Leefbaarometer </vt:lpstr>
      <vt:lpstr>PowerPoint-presentatie</vt:lpstr>
      <vt:lpstr>Een wijkschouw maken</vt:lpstr>
      <vt:lpstr>Het schouwboekje</vt:lpstr>
      <vt:lpstr>SWOT analyse</vt:lpstr>
      <vt:lpstr>PowerPoint-presentatie</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Stijn Weijermars</dc:creator>
  <cp:lastModifiedBy>Thomas Noordeloos</cp:lastModifiedBy>
  <cp:revision>71</cp:revision>
  <dcterms:created xsi:type="dcterms:W3CDTF">2015-02-09T20:38:33Z</dcterms:created>
  <dcterms:modified xsi:type="dcterms:W3CDTF">2022-03-23T10:31:10Z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